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89" r:id="rId4"/>
    <p:sldId id="286" r:id="rId5"/>
    <p:sldId id="292" r:id="rId6"/>
    <p:sldId id="290" r:id="rId7"/>
    <p:sldId id="293" r:id="rId8"/>
    <p:sldId id="291" r:id="rId9"/>
  </p:sldIdLst>
  <p:sldSz cx="12192000" cy="6858000"/>
  <p:notesSz cx="7315200" cy="96012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4" d="100"/>
          <a:sy n="94" d="100"/>
        </p:scale>
        <p:origin x="620" y="60"/>
      </p:cViewPr>
      <p:guideLst/>
    </p:cSldViewPr>
  </p:slideViewPr>
  <p:notesTextViewPr>
    <p:cViewPr>
      <p:scale>
        <a:sx n="1" d="1"/>
        <a:sy n="1" d="1"/>
      </p:scale>
      <p:origin x="0" y="0"/>
    </p:cViewPr>
  </p:notesTextViewPr>
  <p:sorterViewPr>
    <p:cViewPr>
      <p:scale>
        <a:sx n="100" d="100"/>
        <a:sy n="100" d="100"/>
      </p:scale>
      <p:origin x="0" y="-27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de-CH"/>
          </a:p>
        </p:txBody>
      </p:sp>
      <p:sp>
        <p:nvSpPr>
          <p:cNvPr id="3" name="Datumsplatzhalt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D5BC017-80C1-4148-873C-23BD3707A0B9}" type="datetimeFigureOut">
              <a:rPr lang="de-CH" smtClean="0"/>
              <a:t>02.03.2018</a:t>
            </a:fld>
            <a:endParaRPr lang="de-CH"/>
          </a:p>
        </p:txBody>
      </p:sp>
      <p:sp>
        <p:nvSpPr>
          <p:cNvPr id="4" name="Folienbildplatzhalt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de-CH"/>
          </a:p>
        </p:txBody>
      </p:sp>
      <p:sp>
        <p:nvSpPr>
          <p:cNvPr id="5" name="Notizenplatzhalt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de-CH"/>
          </a:p>
        </p:txBody>
      </p:sp>
      <p:sp>
        <p:nvSpPr>
          <p:cNvPr id="7" name="Foliennummernplatzhalt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C1D5BA0F-9CAD-421D-83D8-25EF1B4625C4}" type="slidenum">
              <a:rPr lang="de-CH" smtClean="0"/>
              <a:t>‹Nr.›</a:t>
            </a:fld>
            <a:endParaRPr lang="de-CH"/>
          </a:p>
        </p:txBody>
      </p:sp>
    </p:spTree>
    <p:extLst>
      <p:ext uri="{BB962C8B-B14F-4D97-AF65-F5344CB8AC3E}">
        <p14:creationId xmlns:p14="http://schemas.microsoft.com/office/powerpoint/2010/main" val="3504114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519CF7-3A69-403A-A917-84C9A85F8A5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64F09759-65E8-47D0-8B8A-0BE4F47C15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D8746355-9E72-45A5-8E20-DA0F90F87A8C}"/>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36964602-8793-48A6-87F6-368D8400800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C864694D-B76C-4BD8-BC19-3EBC13FB3A01}"/>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587792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EA973E-ABC5-479F-B8B7-19055E0562AB}"/>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3E3B7E87-8A1F-4DAF-893E-2CE4CB33A4B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CB0795B8-2605-4CAD-AD83-4F5D1B80D79C}"/>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C30733D6-3909-472A-9C5D-ABBA1971835F}"/>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69B4B35C-C971-489F-A78C-C6E2A376DC94}"/>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195294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BA610DE-7C93-43A1-AC71-8E05E883A0B8}"/>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3A390890-05E3-4EB4-BEFA-58C9B22DBCA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FBBEDCBF-8AA6-4ACE-8D38-ED03CFA52D2B}"/>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EAE87D5F-5FA5-4587-8A7C-FAAE6F1132C6}"/>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CBAA6396-2368-4B6B-978F-C8F8453A2440}"/>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859094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426E5-D83F-45F6-BC5F-68DED2394B12}"/>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45426AAD-9C26-4979-97FE-B32E9A8ED1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B5BB5A86-D342-49F2-BAB4-3A176793C908}"/>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B4C57E14-656C-4175-94AA-E370F6503B1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9E72D9F-E92D-496B-A5F6-EAACC5BDA714}"/>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4004727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54403D-ABF7-4211-817A-764344201A2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762A160D-929B-4583-BE20-20425C0870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59F37-BE8E-4E33-958E-8ADFC61BF9BC}"/>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75560EA6-F3F7-4071-836E-0050069E3B9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C08FAAA4-3076-4034-94E7-E4BD9082FF46}"/>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1725647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4EB931-68CB-48FD-A84A-33F401B7C49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C35E38A8-CD5F-4B6C-82C1-D490562C3CF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16A5C448-FAD4-445E-99D3-80E09B693A5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AA87D442-7C9E-48A4-AA66-1F62B8553A7F}"/>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6" name="Fußzeilenplatzhalter 5">
            <a:extLst>
              <a:ext uri="{FF2B5EF4-FFF2-40B4-BE49-F238E27FC236}">
                <a16:creationId xmlns:a16="http://schemas.microsoft.com/office/drawing/2014/main" id="{B0F0D83F-740B-4145-9C36-EDA16BDD98B9}"/>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F38AAAEB-B195-43BD-AAB0-0AF69E9871A6}"/>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345299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492A6-EAE6-45BB-89A6-D26687D15CE0}"/>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F1A2DF4E-F69A-4F35-A60B-7D8695C6C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D280F0A-5D3C-4939-A2B3-C69310302ED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B44DC89B-2963-400C-AEB3-F83A100537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E76C108-8232-4A3A-8391-AC6658AB0F5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CEFC75D6-1A28-4D1D-84FA-477F06B4B425}"/>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8" name="Fußzeilenplatzhalter 7">
            <a:extLst>
              <a:ext uri="{FF2B5EF4-FFF2-40B4-BE49-F238E27FC236}">
                <a16:creationId xmlns:a16="http://schemas.microsoft.com/office/drawing/2014/main" id="{8C699401-2B6B-4380-877A-7683E7442115}"/>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E1FE2292-359C-4F9E-B78A-13AF0F014ED4}"/>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367547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30CEC3-8B1D-43B5-998D-4DFC1ACCEE51}"/>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765AB745-330E-4EE5-A5CE-B04E822A7816}"/>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4" name="Fußzeilenplatzhalter 3">
            <a:extLst>
              <a:ext uri="{FF2B5EF4-FFF2-40B4-BE49-F238E27FC236}">
                <a16:creationId xmlns:a16="http://schemas.microsoft.com/office/drawing/2014/main" id="{4C2A24FD-592D-4751-B052-621B9E14FD37}"/>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B5291668-787D-4F17-9596-FC7A74248740}"/>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372323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EE479E0-C9F4-446A-B76F-B79F7EA6FEA0}"/>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3" name="Fußzeilenplatzhalter 2">
            <a:extLst>
              <a:ext uri="{FF2B5EF4-FFF2-40B4-BE49-F238E27FC236}">
                <a16:creationId xmlns:a16="http://schemas.microsoft.com/office/drawing/2014/main" id="{9AE1A1DD-F3FF-4E91-8F51-C5A8FD40F90F}"/>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ABFB5545-DE8F-4D00-B5FA-609FC1618D43}"/>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164650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31C889-60A9-4C69-B6EE-C9F86988E84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BC0BD57C-6F5D-4C65-9961-F1F4AF3E91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7F76227C-2FE5-4CE4-A472-2234F7DF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52B65F2-36B1-4AD6-8CD3-884E2C5F6A98}"/>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6" name="Fußzeilenplatzhalter 5">
            <a:extLst>
              <a:ext uri="{FF2B5EF4-FFF2-40B4-BE49-F238E27FC236}">
                <a16:creationId xmlns:a16="http://schemas.microsoft.com/office/drawing/2014/main" id="{0441EA46-9902-49A7-8920-E3A4EA9C198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C1EE669-3052-4A73-B8BF-8E672B74B310}"/>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270975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4C8A25-EE4C-497C-8D7F-BDDBF147743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55BB005B-1998-434B-8012-8B23B50EA6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DF66FDD6-7287-4F6B-A2AD-95A0F06644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19FBF4D-6BD2-40B3-B531-3B5793A84A22}"/>
              </a:ext>
            </a:extLst>
          </p:cNvPr>
          <p:cNvSpPr>
            <a:spLocks noGrp="1"/>
          </p:cNvSpPr>
          <p:nvPr>
            <p:ph type="dt" sz="half" idx="10"/>
          </p:nvPr>
        </p:nvSpPr>
        <p:spPr/>
        <p:txBody>
          <a:bodyPr/>
          <a:lstStyle/>
          <a:p>
            <a:fld id="{3A67256A-B7BC-4F6B-B785-16F2DA3D32CB}" type="datetimeFigureOut">
              <a:rPr lang="de-CH" smtClean="0"/>
              <a:t>02.03.2018</a:t>
            </a:fld>
            <a:endParaRPr lang="de-CH"/>
          </a:p>
        </p:txBody>
      </p:sp>
      <p:sp>
        <p:nvSpPr>
          <p:cNvPr id="6" name="Fußzeilenplatzhalter 5">
            <a:extLst>
              <a:ext uri="{FF2B5EF4-FFF2-40B4-BE49-F238E27FC236}">
                <a16:creationId xmlns:a16="http://schemas.microsoft.com/office/drawing/2014/main" id="{9D0890BB-2E10-413B-AEDE-74FCDAFB15F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FA0887EE-42F8-44F3-B0B5-D8423B4B6F50}"/>
              </a:ext>
            </a:extLst>
          </p:cNvPr>
          <p:cNvSpPr>
            <a:spLocks noGrp="1"/>
          </p:cNvSpPr>
          <p:nvPr>
            <p:ph type="sldNum" sz="quarter" idx="12"/>
          </p:nvPr>
        </p:nvSpPr>
        <p:spPr/>
        <p:txBody>
          <a:bodyPr/>
          <a:lstStyle/>
          <a:p>
            <a:fld id="{A696E845-4036-4415-ACC6-3519CC442482}" type="slidenum">
              <a:rPr lang="de-CH" smtClean="0"/>
              <a:t>‹Nr.›</a:t>
            </a:fld>
            <a:endParaRPr lang="de-CH"/>
          </a:p>
        </p:txBody>
      </p:sp>
    </p:spTree>
    <p:extLst>
      <p:ext uri="{BB962C8B-B14F-4D97-AF65-F5344CB8AC3E}">
        <p14:creationId xmlns:p14="http://schemas.microsoft.com/office/powerpoint/2010/main" val="2318933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8AA945D-F37E-4BF5-A632-F754309D6C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23DEB74-EAF4-4BBD-9559-68FE005900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B89835F5-11E3-41EB-A517-95774570C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7256A-B7BC-4F6B-B785-16F2DA3D32CB}" type="datetimeFigureOut">
              <a:rPr lang="de-CH" smtClean="0"/>
              <a:t>02.03.2018</a:t>
            </a:fld>
            <a:endParaRPr lang="de-CH"/>
          </a:p>
        </p:txBody>
      </p:sp>
      <p:sp>
        <p:nvSpPr>
          <p:cNvPr id="5" name="Fußzeilenplatzhalter 4">
            <a:extLst>
              <a:ext uri="{FF2B5EF4-FFF2-40B4-BE49-F238E27FC236}">
                <a16:creationId xmlns:a16="http://schemas.microsoft.com/office/drawing/2014/main" id="{56EF5AE6-C947-4A5F-ACD3-B972A4DE7F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EC0EBE48-C81B-4C9B-9AAA-240DFE81C4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6E845-4036-4415-ACC6-3519CC442482}" type="slidenum">
              <a:rPr lang="de-CH" smtClean="0"/>
              <a:t>‹Nr.›</a:t>
            </a:fld>
            <a:endParaRPr lang="de-CH"/>
          </a:p>
        </p:txBody>
      </p:sp>
    </p:spTree>
    <p:extLst>
      <p:ext uri="{BB962C8B-B14F-4D97-AF65-F5344CB8AC3E}">
        <p14:creationId xmlns:p14="http://schemas.microsoft.com/office/powerpoint/2010/main" val="792411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iltergraph.com/aavso/default/index?exo=on&amp;settype=true" TargetMode="External"/><Relationship Id="rId2" Type="http://schemas.openxmlformats.org/officeDocument/2006/relationships/hyperlink" Target="http://var2.astro.cz/ETD/" TargetMode="External"/><Relationship Id="rId1" Type="http://schemas.openxmlformats.org/officeDocument/2006/relationships/slideLayout" Target="../slideLayouts/slideLayout2.xml"/><Relationship Id="rId5" Type="http://schemas.openxmlformats.org/officeDocument/2006/relationships/hyperlink" Target="https://exofop.ipac.caltech.edu/tess/" TargetMode="External"/><Relationship Id="rId4" Type="http://schemas.openxmlformats.org/officeDocument/2006/relationships/hyperlink" Target="https://de.wikipedia.org/wiki/Transiting_Exoplanet_Survey_Satellit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BB48CE6-CF85-4E58-B9CA-CF734DE7B3BD}"/>
              </a:ext>
            </a:extLst>
          </p:cNvPr>
          <p:cNvSpPr/>
          <p:nvPr/>
        </p:nvSpPr>
        <p:spPr>
          <a:xfrm>
            <a:off x="0" y="0"/>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4" name="Grafik 3">
            <a:extLst>
              <a:ext uri="{FF2B5EF4-FFF2-40B4-BE49-F238E27FC236}">
                <a16:creationId xmlns:a16="http://schemas.microsoft.com/office/drawing/2014/main" id="{112D7C8F-96C0-45E4-A2AC-42605AD8131C}"/>
              </a:ext>
            </a:extLst>
          </p:cNvPr>
          <p:cNvPicPr/>
          <p:nvPr/>
        </p:nvPicPr>
        <p:blipFill>
          <a:blip r:embed="rId2"/>
          <a:stretch>
            <a:fillRect/>
          </a:stretch>
        </p:blipFill>
        <p:spPr>
          <a:xfrm>
            <a:off x="1310055" y="0"/>
            <a:ext cx="9812214" cy="6849209"/>
          </a:xfrm>
          <a:prstGeom prst="rect">
            <a:avLst/>
          </a:prstGeom>
        </p:spPr>
      </p:pic>
      <p:sp>
        <p:nvSpPr>
          <p:cNvPr id="3" name="Untertitel 2">
            <a:extLst>
              <a:ext uri="{FF2B5EF4-FFF2-40B4-BE49-F238E27FC236}">
                <a16:creationId xmlns:a16="http://schemas.microsoft.com/office/drawing/2014/main" id="{4545D2D2-1564-459B-8C17-82BD80F46A92}"/>
              </a:ext>
            </a:extLst>
          </p:cNvPr>
          <p:cNvSpPr>
            <a:spLocks noGrp="1"/>
          </p:cNvSpPr>
          <p:nvPr>
            <p:ph type="subTitle" idx="1"/>
          </p:nvPr>
        </p:nvSpPr>
        <p:spPr>
          <a:xfrm>
            <a:off x="1747524" y="2716101"/>
            <a:ext cx="9403404" cy="2370668"/>
          </a:xfrm>
        </p:spPr>
        <p:txBody>
          <a:bodyPr>
            <a:normAutofit/>
          </a:bodyPr>
          <a:lstStyle/>
          <a:p>
            <a:pPr algn="l"/>
            <a:endParaRPr lang="de-CH" sz="1800" dirty="0"/>
          </a:p>
          <a:p>
            <a:pPr algn="l">
              <a:lnSpc>
                <a:spcPct val="150000"/>
              </a:lnSpc>
            </a:pPr>
            <a:r>
              <a:rPr lang="de-CH" sz="2000" dirty="0">
                <a:solidFill>
                  <a:schemeClr val="bg1"/>
                </a:solidFill>
              </a:rPr>
              <a:t>Workshop Exoplaneten vom 3. März 2018 </a:t>
            </a:r>
          </a:p>
          <a:p>
            <a:pPr algn="l">
              <a:lnSpc>
                <a:spcPct val="150000"/>
              </a:lnSpc>
            </a:pPr>
            <a:r>
              <a:rPr lang="de-CH" sz="2000" dirty="0">
                <a:solidFill>
                  <a:schemeClr val="bg1"/>
                </a:solidFill>
              </a:rPr>
              <a:t>Seminarraum Observatorium Zimmerwald</a:t>
            </a:r>
          </a:p>
          <a:p>
            <a:pPr algn="l">
              <a:lnSpc>
                <a:spcPct val="150000"/>
              </a:lnSpc>
            </a:pPr>
            <a:r>
              <a:rPr lang="de-CH" sz="2000" dirty="0">
                <a:solidFill>
                  <a:schemeClr val="bg1"/>
                </a:solidFill>
              </a:rPr>
              <a:t>Thomas K. Friedli</a:t>
            </a:r>
          </a:p>
          <a:p>
            <a:pPr algn="l"/>
            <a:endParaRPr lang="de-CH" sz="1800" dirty="0">
              <a:solidFill>
                <a:schemeClr val="bg1"/>
              </a:solidFill>
            </a:endParaRPr>
          </a:p>
          <a:p>
            <a:pPr algn="l"/>
            <a:endParaRPr lang="de-CH" sz="1800" dirty="0">
              <a:solidFill>
                <a:schemeClr val="bg1"/>
              </a:solidFill>
            </a:endParaRPr>
          </a:p>
        </p:txBody>
      </p:sp>
      <p:sp>
        <p:nvSpPr>
          <p:cNvPr id="6" name="Titel 5">
            <a:extLst>
              <a:ext uri="{FF2B5EF4-FFF2-40B4-BE49-F238E27FC236}">
                <a16:creationId xmlns:a16="http://schemas.microsoft.com/office/drawing/2014/main" id="{93ADE857-BE76-4687-BEE2-6FC96B497A7E}"/>
              </a:ext>
            </a:extLst>
          </p:cNvPr>
          <p:cNvSpPr>
            <a:spLocks noGrp="1"/>
          </p:cNvSpPr>
          <p:nvPr>
            <p:ph type="ctrTitle"/>
          </p:nvPr>
        </p:nvSpPr>
        <p:spPr>
          <a:xfrm>
            <a:off x="1696329" y="225548"/>
            <a:ext cx="9144000" cy="2246719"/>
          </a:xfrm>
        </p:spPr>
        <p:txBody>
          <a:bodyPr>
            <a:normAutofit/>
          </a:bodyPr>
          <a:lstStyle/>
          <a:p>
            <a:pPr algn="l"/>
            <a:r>
              <a:rPr lang="de-CH" sz="4400" b="1" dirty="0">
                <a:solidFill>
                  <a:schemeClr val="bg1"/>
                </a:solidFill>
              </a:rPr>
              <a:t>Variable Star </a:t>
            </a:r>
            <a:r>
              <a:rPr lang="de-CH" sz="4400" b="1" dirty="0" err="1">
                <a:solidFill>
                  <a:schemeClr val="bg1"/>
                </a:solidFill>
              </a:rPr>
              <a:t>Observers</a:t>
            </a:r>
            <a:r>
              <a:rPr lang="de-CH" sz="4400" b="1" dirty="0">
                <a:solidFill>
                  <a:schemeClr val="bg1"/>
                </a:solidFill>
              </a:rPr>
              <a:t> </a:t>
            </a:r>
            <a:r>
              <a:rPr lang="de-CH" sz="4400" b="1" dirty="0" err="1">
                <a:solidFill>
                  <a:schemeClr val="bg1"/>
                </a:solidFill>
              </a:rPr>
              <a:t>Switzerland</a:t>
            </a:r>
            <a:br>
              <a:rPr lang="de-CH" sz="4400" b="1" dirty="0">
                <a:solidFill>
                  <a:schemeClr val="bg1"/>
                </a:solidFill>
              </a:rPr>
            </a:br>
            <a:r>
              <a:rPr lang="de-CH" sz="2400" b="1" dirty="0">
                <a:solidFill>
                  <a:schemeClr val="bg1"/>
                </a:solidFill>
              </a:rPr>
              <a:t> </a:t>
            </a:r>
            <a:br>
              <a:rPr lang="de-CH" sz="2400" b="1" dirty="0">
                <a:solidFill>
                  <a:schemeClr val="bg1"/>
                </a:solidFill>
              </a:rPr>
            </a:br>
            <a:r>
              <a:rPr lang="de-CH" sz="2400" b="1" dirty="0">
                <a:solidFill>
                  <a:schemeClr val="bg1"/>
                </a:solidFill>
              </a:rPr>
              <a:t>Mögliche Zusammenarbeit auf dem Gebiet der </a:t>
            </a:r>
            <a:r>
              <a:rPr lang="de-CH" sz="2400" b="1" dirty="0" err="1">
                <a:solidFill>
                  <a:schemeClr val="bg1"/>
                </a:solidFill>
              </a:rPr>
              <a:t>Exoplanetenbeobachtung</a:t>
            </a:r>
            <a:endParaRPr lang="de-CH" sz="4400" b="1" dirty="0">
              <a:solidFill>
                <a:schemeClr val="bg1"/>
              </a:solidFill>
            </a:endParaRPr>
          </a:p>
        </p:txBody>
      </p:sp>
    </p:spTree>
    <p:extLst>
      <p:ext uri="{BB962C8B-B14F-4D97-AF65-F5344CB8AC3E}">
        <p14:creationId xmlns:p14="http://schemas.microsoft.com/office/powerpoint/2010/main" val="318385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p:txBody>
          <a:bodyPr/>
          <a:lstStyle/>
          <a:p>
            <a:r>
              <a:rPr lang="de-CH" dirty="0"/>
              <a:t>Beobachtungsgruppen dienen …</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544271"/>
            <a:ext cx="10418885" cy="4351338"/>
          </a:xfrm>
        </p:spPr>
        <p:txBody>
          <a:bodyPr>
            <a:normAutofit fontScale="92500"/>
          </a:bodyPr>
          <a:lstStyle/>
          <a:p>
            <a:pPr fontAlgn="ctr"/>
            <a:r>
              <a:rPr lang="de-CH" dirty="0"/>
              <a:t>Der </a:t>
            </a:r>
            <a:r>
              <a:rPr lang="de-CH" dirty="0">
                <a:solidFill>
                  <a:srgbClr val="00B0F0"/>
                </a:solidFill>
              </a:rPr>
              <a:t>Information</a:t>
            </a:r>
            <a:r>
              <a:rPr lang="de-CH" dirty="0"/>
              <a:t> über und der </a:t>
            </a:r>
            <a:r>
              <a:rPr lang="de-CH" dirty="0">
                <a:solidFill>
                  <a:srgbClr val="00B0F0"/>
                </a:solidFill>
              </a:rPr>
              <a:t>Animation</a:t>
            </a:r>
            <a:r>
              <a:rPr lang="de-CH" dirty="0"/>
              <a:t> zu astronomischer Beobachtungstätigkeit</a:t>
            </a:r>
          </a:p>
          <a:p>
            <a:pPr fontAlgn="ctr"/>
            <a:r>
              <a:rPr lang="de-CH" dirty="0"/>
              <a:t>Der </a:t>
            </a:r>
            <a:r>
              <a:rPr lang="de-CH" dirty="0">
                <a:solidFill>
                  <a:srgbClr val="00B0F0"/>
                </a:solidFill>
              </a:rPr>
              <a:t>Ausbildung</a:t>
            </a:r>
            <a:r>
              <a:rPr lang="de-CH" dirty="0"/>
              <a:t> in den anzuwendenden Beobachtungs- und Auswertetechniken</a:t>
            </a:r>
          </a:p>
          <a:p>
            <a:pPr fontAlgn="ctr"/>
            <a:r>
              <a:rPr lang="de-CH" dirty="0"/>
              <a:t>Dem </a:t>
            </a:r>
            <a:r>
              <a:rPr lang="de-CH" dirty="0">
                <a:solidFill>
                  <a:srgbClr val="00B0F0"/>
                </a:solidFill>
              </a:rPr>
              <a:t>Wissenstransfer</a:t>
            </a:r>
            <a:r>
              <a:rPr lang="de-CH" dirty="0"/>
              <a:t> und dem freundschaftlichen </a:t>
            </a:r>
            <a:r>
              <a:rPr lang="de-CH" dirty="0">
                <a:solidFill>
                  <a:srgbClr val="00B0F0"/>
                </a:solidFill>
              </a:rPr>
              <a:t>Meinungsaustausch</a:t>
            </a:r>
          </a:p>
          <a:p>
            <a:pPr fontAlgn="ctr"/>
            <a:r>
              <a:rPr lang="de-CH" dirty="0"/>
              <a:t>Der </a:t>
            </a:r>
            <a:r>
              <a:rPr lang="de-CH" dirty="0">
                <a:solidFill>
                  <a:srgbClr val="00B0F0"/>
                </a:solidFill>
              </a:rPr>
              <a:t>Entwicklung</a:t>
            </a:r>
            <a:r>
              <a:rPr lang="de-CH" dirty="0"/>
              <a:t> und Durchführung von überregionalen Beobachtungsprogrammen</a:t>
            </a:r>
          </a:p>
          <a:p>
            <a:pPr fontAlgn="ctr"/>
            <a:r>
              <a:rPr lang="de-CH" dirty="0"/>
              <a:t>Der </a:t>
            </a:r>
            <a:r>
              <a:rPr lang="de-CH" dirty="0">
                <a:solidFill>
                  <a:srgbClr val="00B0F0"/>
                </a:solidFill>
              </a:rPr>
              <a:t>gemeinsamen Nutzung </a:t>
            </a:r>
            <a:r>
              <a:rPr lang="de-CH" dirty="0"/>
              <a:t>von Beobachtungsinstrumenten</a:t>
            </a:r>
          </a:p>
          <a:p>
            <a:pPr fontAlgn="ctr"/>
            <a:r>
              <a:rPr lang="de-CH" dirty="0"/>
              <a:t>Der </a:t>
            </a:r>
            <a:r>
              <a:rPr lang="de-CH" dirty="0">
                <a:solidFill>
                  <a:srgbClr val="00B0F0"/>
                </a:solidFill>
              </a:rPr>
              <a:t>Veröffentlichung</a:t>
            </a:r>
            <a:r>
              <a:rPr lang="de-CH" dirty="0"/>
              <a:t> der gewonnenen Beobachtungen und Messresultate  in gemeinsam geplanten und gepflegten Datenbanken </a:t>
            </a:r>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690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p:txBody>
          <a:bodyPr/>
          <a:lstStyle/>
          <a:p>
            <a:r>
              <a:rPr lang="de-CH" dirty="0" err="1"/>
              <a:t>Veränderlichenbeobachtung</a:t>
            </a:r>
            <a:r>
              <a:rPr lang="de-CH" dirty="0"/>
              <a:t> in der Schweiz I</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544270"/>
            <a:ext cx="10418885" cy="4368849"/>
          </a:xfrm>
        </p:spPr>
        <p:txBody>
          <a:bodyPr>
            <a:normAutofit fontScale="85000" lnSpcReduction="10000"/>
          </a:bodyPr>
          <a:lstStyle/>
          <a:p>
            <a:pPr fontAlgn="ctr">
              <a:lnSpc>
                <a:spcPct val="110000"/>
              </a:lnSpc>
            </a:pPr>
            <a:endParaRPr lang="de-CH" sz="400" dirty="0"/>
          </a:p>
          <a:p>
            <a:pPr fontAlgn="ctr">
              <a:lnSpc>
                <a:spcPct val="110000"/>
              </a:lnSpc>
            </a:pPr>
            <a:r>
              <a:rPr lang="de-CH" dirty="0" err="1"/>
              <a:t>Veränderlichenbeobachtung</a:t>
            </a:r>
            <a:r>
              <a:rPr lang="de-CH" dirty="0"/>
              <a:t> ist ein sehr weites Arbeitsfeld mit einer Vielzahl von Beobachtungsobjekten von physisch Veränderlichen über Bedeckungsveränderlichen bis zu magnetisch aktiven Sternen ähnlich unserer Sonne und einer Vielzahl von Beobachtungsmethoden von visueller Schätzung über Messungen mittels </a:t>
            </a:r>
            <a:r>
              <a:rPr lang="de-CH" dirty="0" err="1"/>
              <a:t>Photomultipliern</a:t>
            </a:r>
            <a:r>
              <a:rPr lang="de-CH" dirty="0"/>
              <a:t> bis Ensembletechniken mittels CCD oder CMOS Kameras in einer Vielzahl von Helligkeitssystemen von Breitband- bis </a:t>
            </a:r>
            <a:r>
              <a:rPr lang="de-CH" dirty="0" err="1"/>
              <a:t>spektrophotometrischen</a:t>
            </a:r>
            <a:r>
              <a:rPr lang="de-CH" dirty="0"/>
              <a:t> Filtersystemen.</a:t>
            </a:r>
          </a:p>
          <a:p>
            <a:pPr fontAlgn="ctr">
              <a:lnSpc>
                <a:spcPct val="110000"/>
              </a:lnSpc>
            </a:pPr>
            <a:r>
              <a:rPr lang="de-CH" dirty="0"/>
              <a:t>Jede Beobachtung ist einmalig und kann nicht wiederholt werden. Damit sie wissenschaftlich nutzbar gemacht werden kann verdient sie die bestmögliche Planung, Durchführung, Auswertung, Archivierung und Veröffentlichung.</a:t>
            </a:r>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733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p:txBody>
          <a:bodyPr/>
          <a:lstStyle/>
          <a:p>
            <a:r>
              <a:rPr lang="de-CH" dirty="0" err="1"/>
              <a:t>Veränderlichenbeobachtung</a:t>
            </a:r>
            <a:r>
              <a:rPr lang="de-CH" dirty="0"/>
              <a:t> in der Schweiz II</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544270"/>
            <a:ext cx="10418885" cy="4368849"/>
          </a:xfrm>
        </p:spPr>
        <p:txBody>
          <a:bodyPr>
            <a:normAutofit fontScale="77500" lnSpcReduction="20000"/>
          </a:bodyPr>
          <a:lstStyle/>
          <a:p>
            <a:pPr fontAlgn="ctr">
              <a:lnSpc>
                <a:spcPct val="110000"/>
              </a:lnSpc>
            </a:pPr>
            <a:r>
              <a:rPr lang="de-CH" dirty="0"/>
              <a:t>Das Hosten und Betreuen von eigenen Beobachtungsprogrammen macht nur dann einen Sinn, wenn diese regional begründet oder von sonst niemandem angeboten werden und nur gemeinsam bestritten werden können.</a:t>
            </a:r>
          </a:p>
          <a:p>
            <a:pPr fontAlgn="ctr">
              <a:lnSpc>
                <a:spcPct val="110000"/>
              </a:lnSpc>
            </a:pPr>
            <a:r>
              <a:rPr lang="de-CH" dirty="0"/>
              <a:t>Das BBSAG Programm ist eingeschlafen; Nachfolgeprogramme von anderen europäischen Gruppen arbeiten mit veralteten, ungenauen und wenig effizienten Methoden und sind als Einzelkämpferprogramme ausgelegt.</a:t>
            </a:r>
          </a:p>
          <a:p>
            <a:pPr fontAlgn="ctr">
              <a:lnSpc>
                <a:spcPct val="110000"/>
              </a:lnSpc>
            </a:pPr>
            <a:r>
              <a:rPr lang="de-CH" dirty="0"/>
              <a:t>Es gibt keine von einer gemeinsam interessierten Gruppe von SAG Mitgliedern betriebenen robotischen Photometer in der Schweiz obwohl die Infrastruktur durchaus vorhanden wäre und die AAVSO derartige Arbeiten schon mehrfach erfolgreich durchgeführt hat. Einzig in der Calina in </a:t>
            </a:r>
            <a:r>
              <a:rPr lang="de-CH" dirty="0" err="1"/>
              <a:t>Carona</a:t>
            </a:r>
            <a:r>
              <a:rPr lang="de-CH" dirty="0"/>
              <a:t> werden von deutschen Sternfreunden wenig erfolgreich ferngesteuerte Instrumente verwendet. Allerdings sind die Beobachtungs- und Analysemethoden veraltet, nicht sehr zuverlässig und wenig effizient.</a:t>
            </a:r>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042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a:xfrm>
            <a:off x="838200" y="365125"/>
            <a:ext cx="10515600" cy="1325563"/>
          </a:xfrm>
        </p:spPr>
        <p:txBody>
          <a:bodyPr>
            <a:noAutofit/>
          </a:bodyPr>
          <a:lstStyle/>
          <a:p>
            <a:r>
              <a:rPr lang="de-CH" dirty="0"/>
              <a:t>Mögliche Ausgestaltung einer EP - Gruppe</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754235"/>
            <a:ext cx="9626601" cy="4368849"/>
          </a:xfrm>
        </p:spPr>
        <p:txBody>
          <a:bodyPr>
            <a:normAutofit/>
          </a:bodyPr>
          <a:lstStyle/>
          <a:p>
            <a:r>
              <a:rPr lang="de-CH" sz="2000" dirty="0"/>
              <a:t>Gemeinsame Ausbildung und regelmässiger Gedankenaustausch</a:t>
            </a:r>
          </a:p>
          <a:p>
            <a:r>
              <a:rPr lang="de-CH" sz="2000" dirty="0"/>
              <a:t>Individuelle Mitarbeit an bestehenden Beobachtungsprogrammen</a:t>
            </a:r>
          </a:p>
          <a:p>
            <a:endParaRPr lang="de-CH" sz="2000" dirty="0"/>
          </a:p>
          <a:p>
            <a:r>
              <a:rPr lang="de-CH" sz="2000" dirty="0"/>
              <a:t>Gemeinsame Betreibung und Nutzung eines oder mehrerer robotischer Instrumente</a:t>
            </a:r>
          </a:p>
          <a:p>
            <a:pPr>
              <a:lnSpc>
                <a:spcPct val="100000"/>
              </a:lnSpc>
            </a:pPr>
            <a:r>
              <a:rPr lang="de-CH" sz="2000" dirty="0"/>
              <a:t>Gemeinsame Überwachung des zentralen </a:t>
            </a:r>
            <a:r>
              <a:rPr lang="de-CH" sz="2000" dirty="0" err="1"/>
              <a:t>Ekliptikpolgebiets</a:t>
            </a:r>
            <a:r>
              <a:rPr lang="de-CH" sz="2000" dirty="0"/>
              <a:t> und des angrenzenden </a:t>
            </a:r>
            <a:r>
              <a:rPr lang="de-CH" sz="2000" dirty="0" err="1"/>
              <a:t>Kalottensektors</a:t>
            </a:r>
            <a:r>
              <a:rPr lang="de-CH" sz="2000" dirty="0"/>
              <a:t> nach Exoplaneten nach der CTL von TESS. Dieser wird frühestens 2019         dieses Gebiet überwachen.  Das Zentralgebiet ist für die CH zirkumpolar und minimal rund 20° über Horizont.</a:t>
            </a:r>
          </a:p>
          <a:p>
            <a:pPr lvl="1"/>
            <a:r>
              <a:rPr lang="de-CH" sz="1600" dirty="0"/>
              <a:t>Suche nach Exoplaneten nach der </a:t>
            </a:r>
            <a:r>
              <a:rPr lang="de-CH" sz="1600" dirty="0" err="1"/>
              <a:t>Candidate</a:t>
            </a:r>
            <a:r>
              <a:rPr lang="de-CH" sz="1600" dirty="0"/>
              <a:t> Target List </a:t>
            </a:r>
          </a:p>
          <a:p>
            <a:pPr lvl="1"/>
            <a:r>
              <a:rPr lang="de-CH" sz="1600" dirty="0"/>
              <a:t>Bestätigung vermuteter </a:t>
            </a:r>
            <a:r>
              <a:rPr lang="de-CH" sz="1600" dirty="0" err="1"/>
              <a:t>Exoplanetenkandidaten</a:t>
            </a:r>
            <a:endParaRPr lang="de-CH" sz="1600" dirty="0"/>
          </a:p>
          <a:p>
            <a:pPr lvl="1"/>
            <a:r>
              <a:rPr lang="de-CH" sz="1600" dirty="0"/>
              <a:t>Langzeitüberwachung bekannter Exoplaneten</a:t>
            </a:r>
          </a:p>
          <a:p>
            <a:r>
              <a:rPr lang="de-CH" sz="2000" dirty="0"/>
              <a:t>Aufbau einer gemeinsamen Datenbank (Plattenarchiv)</a:t>
            </a:r>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868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p:txBody>
          <a:bodyPr>
            <a:noAutofit/>
          </a:bodyPr>
          <a:lstStyle/>
          <a:p>
            <a:r>
              <a:rPr lang="de-CH" sz="3200" dirty="0"/>
              <a:t>Was ist die eigentliche Beobachtung bei der </a:t>
            </a:r>
            <a:r>
              <a:rPr lang="de-CH" sz="3200" dirty="0" err="1"/>
              <a:t>Veränderlichenbeobachtung</a:t>
            </a:r>
            <a:r>
              <a:rPr lang="de-CH" sz="3200" dirty="0"/>
              <a:t> (</a:t>
            </a:r>
            <a:r>
              <a:rPr lang="de-CH" sz="3200" dirty="0" err="1"/>
              <a:t>Exoplanetenbeobachtung</a:t>
            </a:r>
            <a:r>
              <a:rPr lang="de-CH" sz="3200" dirty="0"/>
              <a:t>)  ?</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754235"/>
            <a:ext cx="10418885" cy="4368849"/>
          </a:xfrm>
        </p:spPr>
        <p:txBody>
          <a:bodyPr>
            <a:normAutofit lnSpcReduction="10000"/>
          </a:bodyPr>
          <a:lstStyle/>
          <a:p>
            <a:r>
              <a:rPr lang="de-CH" sz="1400" dirty="0"/>
              <a:t>Alte Antwort: </a:t>
            </a:r>
            <a:r>
              <a:rPr lang="de-CH" sz="1400" b="1" dirty="0">
                <a:solidFill>
                  <a:srgbClr val="00B0F0"/>
                </a:solidFill>
              </a:rPr>
              <a:t>Die Messung</a:t>
            </a:r>
            <a:r>
              <a:rPr lang="de-CH" sz="1200" dirty="0"/>
              <a:t> </a:t>
            </a:r>
          </a:p>
          <a:p>
            <a:pPr lvl="1" fontAlgn="ctr">
              <a:lnSpc>
                <a:spcPct val="120000"/>
              </a:lnSpc>
            </a:pPr>
            <a:r>
              <a:rPr lang="de-CH" sz="1200" dirty="0"/>
              <a:t>Helligkeitsmessungen vom Veränderlichen und einem oder zwei Vergleichssternen</a:t>
            </a:r>
          </a:p>
          <a:p>
            <a:pPr lvl="1" fontAlgn="ctr">
              <a:lnSpc>
                <a:spcPct val="120000"/>
              </a:lnSpc>
            </a:pPr>
            <a:r>
              <a:rPr lang="de-CH" sz="1200" dirty="0"/>
              <a:t>Lichtkurven</a:t>
            </a:r>
          </a:p>
          <a:p>
            <a:pPr lvl="1" fontAlgn="ctr">
              <a:lnSpc>
                <a:spcPct val="120000"/>
              </a:lnSpc>
            </a:pPr>
            <a:r>
              <a:rPr lang="de-CH" sz="1200" dirty="0" err="1"/>
              <a:t>Minimumszeiten</a:t>
            </a:r>
            <a:r>
              <a:rPr lang="de-CH" sz="1200" dirty="0"/>
              <a:t> von Bedeckungsveränderlichen</a:t>
            </a:r>
          </a:p>
          <a:p>
            <a:pPr>
              <a:lnSpc>
                <a:spcPct val="120000"/>
              </a:lnSpc>
            </a:pPr>
            <a:r>
              <a:rPr lang="de-CH" sz="1400" dirty="0"/>
              <a:t>Neue Antwort: </a:t>
            </a:r>
            <a:r>
              <a:rPr lang="de-CH" sz="1400" b="1" dirty="0">
                <a:solidFill>
                  <a:srgbClr val="00B0F0"/>
                </a:solidFill>
              </a:rPr>
              <a:t>Die Messplattform</a:t>
            </a:r>
          </a:p>
          <a:p>
            <a:pPr lvl="1">
              <a:lnSpc>
                <a:spcPct val="120000"/>
              </a:lnSpc>
            </a:pPr>
            <a:r>
              <a:rPr lang="de-CH" sz="1200" dirty="0"/>
              <a:t>Archiviert werden primär alle kalibrierten, orientierten und dokumentierten Einzelaufnahmen (</a:t>
            </a:r>
            <a:r>
              <a:rPr lang="de-CH" sz="1200" b="1" dirty="0"/>
              <a:t>Plattenarchiv</a:t>
            </a:r>
            <a:r>
              <a:rPr lang="de-CH" sz="1200" dirty="0"/>
              <a:t>), </a:t>
            </a:r>
          </a:p>
          <a:p>
            <a:pPr lvl="1">
              <a:lnSpc>
                <a:spcPct val="120000"/>
              </a:lnSpc>
            </a:pPr>
            <a:r>
              <a:rPr lang="de-CH" sz="1200" dirty="0"/>
              <a:t>sekundär alle Helligkeitsmessungen für die Lichtkurvenkonstruktion mit ihren Messfehlern und </a:t>
            </a:r>
          </a:p>
          <a:p>
            <a:pPr lvl="1">
              <a:lnSpc>
                <a:spcPct val="120000"/>
              </a:lnSpc>
            </a:pPr>
            <a:r>
              <a:rPr lang="de-CH" sz="1200" dirty="0"/>
              <a:t>tertiär die mittels einer Optimierungsmethode geschätzten Modellparameter und ihre Unsicherheiten sowie die Anpassungsgüte des Modells. </a:t>
            </a:r>
          </a:p>
          <a:p>
            <a:pPr fontAlgn="ctr">
              <a:lnSpc>
                <a:spcPct val="120000"/>
              </a:lnSpc>
            </a:pPr>
            <a:r>
              <a:rPr lang="de-CH" sz="1400" dirty="0"/>
              <a:t>Die Beobachtung kann von der Auswertung getrennt werden.</a:t>
            </a:r>
          </a:p>
          <a:p>
            <a:pPr lvl="1" fontAlgn="ctr">
              <a:lnSpc>
                <a:spcPct val="120000"/>
              </a:lnSpc>
            </a:pPr>
            <a:r>
              <a:rPr lang="de-CH" sz="1200" dirty="0"/>
              <a:t>Neue Auswertungsalgorithmen können auf alte Aufnahmen angewendet werden.</a:t>
            </a:r>
          </a:p>
          <a:p>
            <a:pPr lvl="1" fontAlgn="ctr">
              <a:lnSpc>
                <a:spcPct val="120000"/>
              </a:lnSpc>
            </a:pPr>
            <a:r>
              <a:rPr lang="de-CH" sz="1200" dirty="0"/>
              <a:t>Beobachtungen von verschiedenen Zeitpunkten und Instrumenten können gemeinsam ausgewertet werden.</a:t>
            </a:r>
          </a:p>
          <a:p>
            <a:pPr lvl="1" fontAlgn="ctr">
              <a:lnSpc>
                <a:spcPct val="120000"/>
              </a:lnSpc>
            </a:pPr>
            <a:r>
              <a:rPr lang="de-CH" sz="1200" dirty="0"/>
              <a:t>Statt dass Einzelbeobachter alles selber machen, können Beobachtungsteams die Arbeit aufteilen, indem die Bildgewinnung und die Auswertung von verschiedenen Personen wahrgenommen werden oder sich verschiedene Beobachtungsteams am gemeinsam genutzten Instrumentarium ablösen.</a:t>
            </a:r>
          </a:p>
          <a:p>
            <a:pPr fontAlgn="ctr">
              <a:lnSpc>
                <a:spcPct val="120000"/>
              </a:lnSpc>
            </a:pPr>
            <a:r>
              <a:rPr lang="de-CH" sz="1400" dirty="0"/>
              <a:t>Die Messplattformen können für unterschiedliche Auswertungen genutzt werden.</a:t>
            </a:r>
          </a:p>
          <a:p>
            <a:pPr lvl="1" fontAlgn="ctr">
              <a:lnSpc>
                <a:spcPct val="120000"/>
              </a:lnSpc>
            </a:pPr>
            <a:r>
              <a:rPr lang="de-CH" sz="1200" dirty="0"/>
              <a:t>Auf den Aufnahmen zur Messung von </a:t>
            </a:r>
            <a:r>
              <a:rPr lang="de-CH" sz="1200" dirty="0" err="1"/>
              <a:t>Exoplanetentransits</a:t>
            </a:r>
            <a:r>
              <a:rPr lang="de-CH" sz="1200" dirty="0"/>
              <a:t> wurden neue Veränderliche entdeckt.</a:t>
            </a:r>
            <a:endParaRPr lang="de-CH" sz="1100" dirty="0"/>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133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a:xfrm>
            <a:off x="838200" y="365125"/>
            <a:ext cx="10515600" cy="1325563"/>
          </a:xfrm>
        </p:spPr>
        <p:txBody>
          <a:bodyPr>
            <a:noAutofit/>
          </a:bodyPr>
          <a:lstStyle/>
          <a:p>
            <a:r>
              <a:rPr lang="de-CH" dirty="0"/>
              <a:t>Mögliche Beobachtungsprogramme</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754235"/>
            <a:ext cx="9626601" cy="4368849"/>
          </a:xfrm>
        </p:spPr>
        <p:txBody>
          <a:bodyPr>
            <a:normAutofit/>
          </a:bodyPr>
          <a:lstStyle/>
          <a:p>
            <a:pPr marL="0" indent="0">
              <a:buNone/>
            </a:pPr>
            <a:endParaRPr lang="de-CH" sz="1400" dirty="0"/>
          </a:p>
          <a:p>
            <a:endParaRPr lang="de-CH" sz="2000" dirty="0"/>
          </a:p>
          <a:p>
            <a:r>
              <a:rPr lang="de-CH" sz="2000" dirty="0"/>
              <a:t>Exoplanet Transit Database </a:t>
            </a:r>
            <a:r>
              <a:rPr lang="de-CH" sz="2000" dirty="0">
                <a:hlinkClick r:id="rId2"/>
              </a:rPr>
              <a:t>http://var2.astro.cz/ETD/</a:t>
            </a:r>
            <a:r>
              <a:rPr lang="de-CH" sz="2000" dirty="0"/>
              <a:t> </a:t>
            </a:r>
          </a:p>
          <a:p>
            <a:endParaRPr lang="de-CH" sz="2000" dirty="0"/>
          </a:p>
          <a:p>
            <a:r>
              <a:rPr lang="de-CH" sz="2000" dirty="0"/>
              <a:t>AAVSO </a:t>
            </a:r>
            <a:r>
              <a:rPr lang="de-CH" sz="2000" dirty="0">
                <a:hlinkClick r:id="rId3"/>
              </a:rPr>
              <a:t>https://filtergraph.com/aavso/default/index?exo=on&amp;settype=true</a:t>
            </a:r>
            <a:r>
              <a:rPr lang="de-CH" sz="2000" dirty="0"/>
              <a:t> </a:t>
            </a:r>
          </a:p>
          <a:p>
            <a:endParaRPr lang="de-CH" sz="2000" dirty="0"/>
          </a:p>
          <a:p>
            <a:r>
              <a:rPr lang="de-CH" sz="2000" dirty="0"/>
              <a:t>TESS </a:t>
            </a:r>
            <a:r>
              <a:rPr lang="de-CH" sz="2000" dirty="0">
                <a:hlinkClick r:id="rId4"/>
              </a:rPr>
              <a:t>https://de.wikipedia.org/wiki/Transiting_Exoplanet_Survey_Satellite</a:t>
            </a:r>
            <a:r>
              <a:rPr lang="de-CH" sz="2000" dirty="0"/>
              <a:t> </a:t>
            </a:r>
          </a:p>
          <a:p>
            <a:endParaRPr lang="de-CH" sz="2000" dirty="0"/>
          </a:p>
          <a:p>
            <a:r>
              <a:rPr lang="de-CH" sz="2000" dirty="0"/>
              <a:t>TESS CTL </a:t>
            </a:r>
            <a:r>
              <a:rPr lang="de-CH" sz="2000" dirty="0">
                <a:hlinkClick r:id="rId5"/>
              </a:rPr>
              <a:t>https://exofop.ipac.caltech.edu/tess/</a:t>
            </a:r>
            <a:r>
              <a:rPr lang="de-CH" sz="2000" dirty="0"/>
              <a:t> </a:t>
            </a:r>
          </a:p>
          <a:p>
            <a:endParaRPr lang="de-CH" sz="2000" dirty="0"/>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0625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3C02C-1102-400D-84D1-C3D06837E113}"/>
              </a:ext>
            </a:extLst>
          </p:cNvPr>
          <p:cNvSpPr>
            <a:spLocks noGrp="1"/>
          </p:cNvSpPr>
          <p:nvPr>
            <p:ph type="title"/>
          </p:nvPr>
        </p:nvSpPr>
        <p:spPr>
          <a:xfrm>
            <a:off x="838200" y="365125"/>
            <a:ext cx="10515600" cy="1325563"/>
          </a:xfrm>
        </p:spPr>
        <p:txBody>
          <a:bodyPr>
            <a:noAutofit/>
          </a:bodyPr>
          <a:lstStyle/>
          <a:p>
            <a:r>
              <a:rPr lang="de-CH" dirty="0"/>
              <a:t>Sonnenturm Uecht</a:t>
            </a:r>
          </a:p>
        </p:txBody>
      </p:sp>
      <p:sp>
        <p:nvSpPr>
          <p:cNvPr id="3" name="Inhaltsplatzhalter 2">
            <a:extLst>
              <a:ext uri="{FF2B5EF4-FFF2-40B4-BE49-F238E27FC236}">
                <a16:creationId xmlns:a16="http://schemas.microsoft.com/office/drawing/2014/main" id="{2B50A908-6CA6-44E8-BAFE-2559C7608B8D}"/>
              </a:ext>
            </a:extLst>
          </p:cNvPr>
          <p:cNvSpPr>
            <a:spLocks noGrp="1"/>
          </p:cNvSpPr>
          <p:nvPr>
            <p:ph idx="1"/>
          </p:nvPr>
        </p:nvSpPr>
        <p:spPr>
          <a:xfrm>
            <a:off x="838199" y="1754235"/>
            <a:ext cx="10418885" cy="4368849"/>
          </a:xfrm>
        </p:spPr>
        <p:txBody>
          <a:bodyPr>
            <a:normAutofit/>
          </a:bodyPr>
          <a:lstStyle/>
          <a:p>
            <a:endParaRPr lang="de-CH" sz="1400" dirty="0"/>
          </a:p>
          <a:p>
            <a:r>
              <a:rPr lang="de-CH" sz="2000" dirty="0"/>
              <a:t>Gemeinsame Nutzung des WO 132/925 Refraktors für die </a:t>
            </a:r>
            <a:r>
              <a:rPr lang="de-CH" sz="2000" dirty="0" err="1"/>
              <a:t>Exoplanetenbeobachtung</a:t>
            </a:r>
            <a:endParaRPr lang="de-CH" sz="2000" dirty="0"/>
          </a:p>
          <a:p>
            <a:pPr marL="0" indent="0">
              <a:buNone/>
            </a:pPr>
            <a:endParaRPr lang="de-CH" sz="2000" dirty="0"/>
          </a:p>
          <a:p>
            <a:r>
              <a:rPr lang="de-CH" sz="2000" dirty="0"/>
              <a:t>Automatisierung des Equipments mittels ACP Expert</a:t>
            </a:r>
          </a:p>
          <a:p>
            <a:pPr marL="0" indent="0">
              <a:buNone/>
            </a:pPr>
            <a:endParaRPr lang="de-CH" sz="2000" dirty="0"/>
          </a:p>
          <a:p>
            <a:r>
              <a:rPr lang="de-CH" sz="2000" dirty="0"/>
              <a:t>Überwachung des zentralen </a:t>
            </a:r>
            <a:r>
              <a:rPr lang="de-CH" sz="2000" dirty="0" err="1"/>
              <a:t>Ekliptikpolgebiets</a:t>
            </a:r>
            <a:r>
              <a:rPr lang="de-CH" sz="2000" dirty="0"/>
              <a:t> und des angrenzenden </a:t>
            </a:r>
            <a:r>
              <a:rPr lang="de-CH" sz="2000" dirty="0" err="1"/>
              <a:t>Kalottensektors</a:t>
            </a:r>
            <a:r>
              <a:rPr lang="de-CH" sz="2000" dirty="0"/>
              <a:t> nach Exoplaneten nach der CTL von TESS.</a:t>
            </a:r>
          </a:p>
          <a:p>
            <a:pPr marL="0" indent="0">
              <a:buNone/>
            </a:pPr>
            <a:endParaRPr lang="de-CH" sz="2000" dirty="0"/>
          </a:p>
          <a:p>
            <a:r>
              <a:rPr lang="de-CH" sz="2000" dirty="0"/>
              <a:t>Entwicklung Suchalgorithmus für die Entdeckung neuer Exoplaneten in den überwachten Gebieten des CTL von TESS.</a:t>
            </a:r>
          </a:p>
        </p:txBody>
      </p:sp>
      <p:sp>
        <p:nvSpPr>
          <p:cNvPr id="10" name="Rectangle 3">
            <a:extLst>
              <a:ext uri="{FF2B5EF4-FFF2-40B4-BE49-F238E27FC236}">
                <a16:creationId xmlns:a16="http://schemas.microsoft.com/office/drawing/2014/main" id="{B90450BA-5719-4F33-9BCF-45EE5A4C807A}"/>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064831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Breitbild</PresentationFormat>
  <Paragraphs>64</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vt:lpstr>
      <vt:lpstr>Variable Star Observers Switzerland   Mögliche Zusammenarbeit auf dem Gebiet der Exoplanetenbeobachtung</vt:lpstr>
      <vt:lpstr>Beobachtungsgruppen dienen …</vt:lpstr>
      <vt:lpstr>Veränderlichenbeobachtung in der Schweiz I</vt:lpstr>
      <vt:lpstr>Veränderlichenbeobachtung in der Schweiz II</vt:lpstr>
      <vt:lpstr>Mögliche Ausgestaltung einer EP - Gruppe</vt:lpstr>
      <vt:lpstr>Was ist die eigentliche Beobachtung bei der Veränderlichenbeobachtung (Exoplanetenbeobachtung)  ?</vt:lpstr>
      <vt:lpstr>Mögliche Beobachtungsprogramme</vt:lpstr>
      <vt:lpstr>Sonnenturm Uecht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Ferne Welten –  Transitbeobachtungen von Exoplaneten</dc:title>
  <dc:creator>Anna Friedli</dc:creator>
  <cp:lastModifiedBy>Thomas K. Friedli</cp:lastModifiedBy>
  <cp:revision>95</cp:revision>
  <cp:lastPrinted>2017-12-10T11:19:16Z</cp:lastPrinted>
  <dcterms:created xsi:type="dcterms:W3CDTF">2017-12-10T09:13:54Z</dcterms:created>
  <dcterms:modified xsi:type="dcterms:W3CDTF">2018-03-02T22:28:45Z</dcterms:modified>
</cp:coreProperties>
</file>