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9" r:id="rId3"/>
    <p:sldId id="294" r:id="rId4"/>
    <p:sldId id="293" r:id="rId5"/>
    <p:sldId id="295" r:id="rId6"/>
    <p:sldId id="296" r:id="rId7"/>
    <p:sldId id="257" r:id="rId8"/>
  </p:sldIdLst>
  <p:sldSz cx="12192000" cy="6858000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4" d="100"/>
          <a:sy n="94" d="100"/>
        </p:scale>
        <p:origin x="6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5BC017-80C1-4148-873C-23BD3707A0B9}" type="datetimeFigureOut">
              <a:rPr lang="de-CH" smtClean="0"/>
              <a:t>03.03.2018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1D5BA0F-9CAD-421D-83D8-25EF1B4625C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411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19CF7-3A69-403A-A917-84C9A85F8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4F09759-65E8-47D0-8B8A-0BE4F47C1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746355-9E72-45A5-8E20-DA0F90F8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256A-B7BC-4F6B-B785-16F2DA3D32CB}" type="datetimeFigureOut">
              <a:rPr lang="de-CH" smtClean="0"/>
              <a:t>03.03.2018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964602-8793-48A6-87F6-368D8400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64694D-B76C-4BD8-BC19-3EBC13FB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845-4036-4415-ACC6-3519CC4424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779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A973E-ABC5-479F-B8B7-19055E05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E3B7E87-8A1F-4DAF-893E-2CE4CB33A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0795B8-2605-4CAD-AD83-4F5D1B80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256A-B7BC-4F6B-B785-16F2DA3D32CB}" type="datetimeFigureOut">
              <a:rPr lang="de-CH" smtClean="0"/>
              <a:t>03.03.2018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0733D6-3909-472A-9C5D-ABBA1971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B4B35C-C971-489F-A78C-C6E2A376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845-4036-4415-ACC6-3519CC4424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294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A610DE-7C93-43A1-AC71-8E05E883A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A390890-05E3-4EB4-BEFA-58C9B22DB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BEDCBF-8AA6-4ACE-8D38-ED03CFA5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256A-B7BC-4F6B-B785-16F2DA3D32CB}" type="datetimeFigureOut">
              <a:rPr lang="de-CH" smtClean="0"/>
              <a:t>03.03.2018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E87D5F-5FA5-4587-8A7C-FAAE6F11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AA6396-2368-4B6B-978F-C8F8453A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845-4036-4415-ACC6-3519CC4424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909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426E5-D83F-45F6-BC5F-68DED239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426AAD-9C26-4979-97FE-B32E9A8ED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B5A86-D342-49F2-BAB4-3A176793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256A-B7BC-4F6B-B785-16F2DA3D32CB}" type="datetimeFigureOut">
              <a:rPr lang="de-CH" smtClean="0"/>
              <a:t>03.03.2018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C57E14-656C-4175-94AA-E370F650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72D9F-E92D-496B-A5F6-EAACC5BD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845-4036-4415-ACC6-3519CC4424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472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4403D-ABF7-4211-817A-76434420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2A160D-929B-4583-BE20-20425C087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759F37-BE8E-4E33-958E-8ADFC61B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256A-B7BC-4F6B-B785-16F2DA3D32CB}" type="datetimeFigureOut">
              <a:rPr lang="de-CH" smtClean="0"/>
              <a:t>03.03.2018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560EA6-F3F7-4071-836E-0050069E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8FAAA4-3076-4034-94E7-E4BD9082F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845-4036-4415-ACC6-3519CC4424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564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4EB931-68CB-48FD-A84A-33F401B7C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E38A8-CD5F-4B6C-82C1-D490562C3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A5C448-FAD4-445E-99D3-80E09B693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87D442-7C9E-48A4-AA66-1F62B855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256A-B7BC-4F6B-B785-16F2DA3D32CB}" type="datetimeFigureOut">
              <a:rPr lang="de-CH" smtClean="0"/>
              <a:t>03.03.2018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F0D83F-740B-4145-9C36-EDA16BDD9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8AAAEB-B195-43BD-AAB0-0AF69E98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845-4036-4415-ACC6-3519CC4424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299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492A6-EAE6-45BB-89A6-D26687D1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A2DF4E-F69A-4F35-A60B-7D8695C6C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280F0A-5D3C-4939-A2B3-C69310302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4DC89B-2963-400C-AEB3-F83A10053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E76C108-8232-4A3A-8391-AC6658AB0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EFC75D6-1A28-4D1D-84FA-477F06B4B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256A-B7BC-4F6B-B785-16F2DA3D32CB}" type="datetimeFigureOut">
              <a:rPr lang="de-CH" smtClean="0"/>
              <a:t>03.03.2018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C699401-2B6B-4380-877A-7683E744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1FE2292-359C-4F9E-B78A-13AF0F01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845-4036-4415-ACC6-3519CC4424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547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0CEC3-8B1D-43B5-998D-4DFC1ACC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5AB745-330E-4EE5-A5CE-B04E822A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256A-B7BC-4F6B-B785-16F2DA3D32CB}" type="datetimeFigureOut">
              <a:rPr lang="de-CH" smtClean="0"/>
              <a:t>03.03.2018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2A24FD-592D-4751-B052-621B9E14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291668-787D-4F17-9596-FC7A7424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845-4036-4415-ACC6-3519CC4424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32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EE479E0-C9F4-446A-B76F-B79F7EA6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256A-B7BC-4F6B-B785-16F2DA3D32CB}" type="datetimeFigureOut">
              <a:rPr lang="de-CH" smtClean="0"/>
              <a:t>03.03.2018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E1A1DD-F3FF-4E91-8F51-C5A8FD40F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FB5545-DE8F-4D00-B5FA-609FC161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845-4036-4415-ACC6-3519CC4424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6504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1C889-60A9-4C69-B6EE-C9F86988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0BD57C-6F5D-4C65-9961-F1F4AF3E9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76227C-2FE5-4CE4-A472-2234F7DFC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2B65F2-36B1-4AD6-8CD3-884E2C5F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256A-B7BC-4F6B-B785-16F2DA3D32CB}" type="datetimeFigureOut">
              <a:rPr lang="de-CH" smtClean="0"/>
              <a:t>03.03.2018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41EA46-9902-49A7-8920-E3A4EA9C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1EE669-3052-4A73-B8BF-8E672B74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845-4036-4415-ACC6-3519CC4424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975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C8A25-EE4C-497C-8D7F-BDDBF147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BB005B-1998-434B-8012-8B23B50EA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66FDD6-7287-4F6B-A2AD-95A0F066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9FBF4D-6BD2-40B3-B531-3B5793A8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256A-B7BC-4F6B-B785-16F2DA3D32CB}" type="datetimeFigureOut">
              <a:rPr lang="de-CH" smtClean="0"/>
              <a:t>03.03.2018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0890BB-2E10-413B-AEDE-74FCDAFB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0887EE-42F8-44F3-B0B5-D8423B4B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E845-4036-4415-ACC6-3519CC4424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893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AA945D-F37E-4BF5-A632-F754309D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3DEB74-EAF4-4BBD-9559-68FE00590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9835F5-11E3-41EB-A517-95774570C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7256A-B7BC-4F6B-B785-16F2DA3D32CB}" type="datetimeFigureOut">
              <a:rPr lang="de-CH" smtClean="0"/>
              <a:t>03.03.2018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EF5AE6-C947-4A5F-ACD3-B972A4DE7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0EBE48-C81B-4C9B-9AAA-240DFE81C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6E845-4036-4415-ACC6-3519CC44248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241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BB48CE6-CF85-4E58-B9CA-CF734DE7B3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2D7C8F-96C0-45E4-A2AC-42605AD813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10055" y="0"/>
            <a:ext cx="9812214" cy="6849209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4545D2D2-1564-459B-8C17-82BD80F46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7524" y="2716101"/>
            <a:ext cx="9403404" cy="2370668"/>
          </a:xfrm>
        </p:spPr>
        <p:txBody>
          <a:bodyPr>
            <a:normAutofit/>
          </a:bodyPr>
          <a:lstStyle/>
          <a:p>
            <a:pPr algn="l"/>
            <a:endParaRPr lang="de-CH" sz="1800" dirty="0"/>
          </a:p>
          <a:p>
            <a:pPr algn="l">
              <a:lnSpc>
                <a:spcPct val="150000"/>
              </a:lnSpc>
            </a:pPr>
            <a:r>
              <a:rPr lang="de-CH" sz="2000" dirty="0">
                <a:solidFill>
                  <a:schemeClr val="bg1"/>
                </a:solidFill>
              </a:rPr>
              <a:t>Workshop Exoplaneten vom 3. März 2018 </a:t>
            </a:r>
          </a:p>
          <a:p>
            <a:pPr algn="l">
              <a:lnSpc>
                <a:spcPct val="150000"/>
              </a:lnSpc>
            </a:pPr>
            <a:r>
              <a:rPr lang="de-CH" sz="2000" dirty="0">
                <a:solidFill>
                  <a:schemeClr val="bg1"/>
                </a:solidFill>
              </a:rPr>
              <a:t>Seminarraum Observatorium Zimmerwald</a:t>
            </a:r>
          </a:p>
          <a:p>
            <a:pPr algn="l">
              <a:lnSpc>
                <a:spcPct val="150000"/>
              </a:lnSpc>
            </a:pPr>
            <a:r>
              <a:rPr lang="de-CH" sz="2000" dirty="0">
                <a:solidFill>
                  <a:schemeClr val="bg1"/>
                </a:solidFill>
              </a:rPr>
              <a:t>Anna Lea und Thomas Karl Friedli</a:t>
            </a:r>
          </a:p>
          <a:p>
            <a:pPr algn="l"/>
            <a:endParaRPr lang="de-CH" sz="1800" dirty="0">
              <a:solidFill>
                <a:schemeClr val="bg1"/>
              </a:solidFill>
            </a:endParaRPr>
          </a:p>
          <a:p>
            <a:pPr algn="l"/>
            <a:endParaRPr lang="de-CH" sz="1800" dirty="0">
              <a:solidFill>
                <a:schemeClr val="bg1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3ADE857-BE76-4687-BEE2-6FC96B497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6329" y="225548"/>
            <a:ext cx="9144000" cy="2246719"/>
          </a:xfrm>
        </p:spPr>
        <p:txBody>
          <a:bodyPr>
            <a:normAutofit/>
          </a:bodyPr>
          <a:lstStyle/>
          <a:p>
            <a:pPr algn="l"/>
            <a:r>
              <a:rPr lang="de-CH" sz="4400" b="1" dirty="0">
                <a:solidFill>
                  <a:schemeClr val="bg1"/>
                </a:solidFill>
              </a:rPr>
              <a:t>Variable Star </a:t>
            </a:r>
            <a:r>
              <a:rPr lang="de-CH" sz="4400" b="1" dirty="0" err="1">
                <a:solidFill>
                  <a:schemeClr val="bg1"/>
                </a:solidFill>
              </a:rPr>
              <a:t>Observers</a:t>
            </a:r>
            <a:r>
              <a:rPr lang="de-CH" sz="4400" b="1" dirty="0">
                <a:solidFill>
                  <a:schemeClr val="bg1"/>
                </a:solidFill>
              </a:rPr>
              <a:t> </a:t>
            </a:r>
            <a:r>
              <a:rPr lang="de-CH" sz="4400" b="1" dirty="0" err="1">
                <a:solidFill>
                  <a:schemeClr val="bg1"/>
                </a:solidFill>
              </a:rPr>
              <a:t>Switzerland</a:t>
            </a:r>
            <a:br>
              <a:rPr lang="de-CH" sz="4400" b="1" dirty="0">
                <a:solidFill>
                  <a:schemeClr val="bg1"/>
                </a:solidFill>
              </a:rPr>
            </a:br>
            <a:r>
              <a:rPr lang="de-CH" sz="2400" b="1" dirty="0">
                <a:solidFill>
                  <a:schemeClr val="bg1"/>
                </a:solidFill>
              </a:rPr>
              <a:t> </a:t>
            </a:r>
            <a:br>
              <a:rPr lang="de-CH" sz="2400" b="1" dirty="0">
                <a:solidFill>
                  <a:schemeClr val="bg1"/>
                </a:solidFill>
              </a:rPr>
            </a:br>
            <a:r>
              <a:rPr lang="de-CH" sz="2400" b="1" dirty="0">
                <a:solidFill>
                  <a:schemeClr val="bg1"/>
                </a:solidFill>
              </a:rPr>
              <a:t>Auswertung mit </a:t>
            </a:r>
            <a:r>
              <a:rPr lang="de-CH" sz="2400" b="1" dirty="0" err="1">
                <a:solidFill>
                  <a:schemeClr val="bg1"/>
                </a:solidFill>
              </a:rPr>
              <a:t>AstroImageJ</a:t>
            </a:r>
            <a:endParaRPr lang="de-CH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5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3C02C-1102-400D-84D1-C3D06837E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50A908-6CA6-44E8-BAFE-2559C7608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4270"/>
            <a:ext cx="10418885" cy="4368849"/>
          </a:xfrm>
        </p:spPr>
        <p:txBody>
          <a:bodyPr>
            <a:normAutofit/>
          </a:bodyPr>
          <a:lstStyle/>
          <a:p>
            <a:pPr fontAlgn="ctr">
              <a:lnSpc>
                <a:spcPct val="110000"/>
              </a:lnSpc>
            </a:pPr>
            <a:endParaRPr lang="de-CH" sz="400" dirty="0"/>
          </a:p>
          <a:p>
            <a:pPr fontAlgn="ctr">
              <a:lnSpc>
                <a:spcPct val="110000"/>
              </a:lnSpc>
            </a:pPr>
            <a:r>
              <a:rPr lang="de-CH" dirty="0"/>
              <a:t>Einrichten Auswertungsumgebung</a:t>
            </a:r>
          </a:p>
          <a:p>
            <a:pPr fontAlgn="ctr">
              <a:lnSpc>
                <a:spcPct val="110000"/>
              </a:lnSpc>
            </a:pPr>
            <a:r>
              <a:rPr lang="de-CH" dirty="0"/>
              <a:t>Vorverarbeitung</a:t>
            </a:r>
          </a:p>
          <a:p>
            <a:pPr fontAlgn="ctr">
              <a:lnSpc>
                <a:spcPct val="110000"/>
              </a:lnSpc>
            </a:pPr>
            <a:r>
              <a:rPr lang="de-CH" dirty="0"/>
              <a:t>Blendenphotometrie</a:t>
            </a:r>
          </a:p>
          <a:p>
            <a:pPr fontAlgn="ctr">
              <a:lnSpc>
                <a:spcPct val="110000"/>
              </a:lnSpc>
            </a:pPr>
            <a:r>
              <a:rPr lang="de-CH" dirty="0"/>
              <a:t>Modellierung</a:t>
            </a:r>
          </a:p>
          <a:p>
            <a:pPr fontAlgn="ctr">
              <a:lnSpc>
                <a:spcPct val="110000"/>
              </a:lnSpc>
            </a:pPr>
            <a:r>
              <a:rPr lang="de-CH" dirty="0"/>
              <a:t>Speichern / Veröffentlichen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0450BA-5719-4F33-9BCF-45EE5A4C8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3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3C02C-1102-400D-84D1-C3D06837E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>
              <a:lnSpc>
                <a:spcPct val="110000"/>
              </a:lnSpc>
            </a:pPr>
            <a:r>
              <a:rPr lang="de-CH" dirty="0"/>
              <a:t>Einrichten Auswertungsumgebung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50A908-6CA6-44E8-BAFE-2559C7608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4270"/>
            <a:ext cx="10418885" cy="4368849"/>
          </a:xfrm>
        </p:spPr>
        <p:txBody>
          <a:bodyPr>
            <a:normAutofit fontScale="92500" lnSpcReduction="10000"/>
          </a:bodyPr>
          <a:lstStyle/>
          <a:p>
            <a:pPr fontAlgn="ctr">
              <a:lnSpc>
                <a:spcPct val="110000"/>
              </a:lnSpc>
            </a:pPr>
            <a:endParaRPr lang="de-CH" sz="400" dirty="0"/>
          </a:p>
          <a:p>
            <a:pPr fontAlgn="ctr">
              <a:lnSpc>
                <a:spcPct val="110000"/>
              </a:lnSpc>
            </a:pPr>
            <a:r>
              <a:rPr lang="de-CH" dirty="0"/>
              <a:t>Kopieren des Verzeichnisses Qatar-1 b vom Stick in ein Arbeitsverzeichnis</a:t>
            </a:r>
          </a:p>
          <a:p>
            <a:pPr fontAlgn="ctr">
              <a:lnSpc>
                <a:spcPct val="110000"/>
              </a:lnSpc>
            </a:pPr>
            <a:r>
              <a:rPr lang="de-CH" dirty="0"/>
              <a:t>Infos von Qatar-1 b von ETD abrufen</a:t>
            </a:r>
          </a:p>
          <a:p>
            <a:pPr lvl="1" fontAlgn="ctr">
              <a:lnSpc>
                <a:spcPct val="110000"/>
              </a:lnSpc>
            </a:pPr>
            <a:r>
              <a:rPr lang="de-CH" dirty="0"/>
              <a:t>Koordinaten</a:t>
            </a:r>
          </a:p>
          <a:p>
            <a:pPr lvl="1" fontAlgn="ctr">
              <a:lnSpc>
                <a:spcPct val="110000"/>
              </a:lnSpc>
            </a:pPr>
            <a:r>
              <a:rPr lang="de-CH" dirty="0" err="1"/>
              <a:t>Aufsuchekarte</a:t>
            </a:r>
            <a:endParaRPr lang="de-CH" dirty="0"/>
          </a:p>
          <a:p>
            <a:pPr fontAlgn="ctr">
              <a:lnSpc>
                <a:spcPct val="110000"/>
              </a:lnSpc>
            </a:pPr>
            <a:r>
              <a:rPr lang="de-CH" dirty="0"/>
              <a:t>Kontrolle Installation von </a:t>
            </a:r>
            <a:r>
              <a:rPr lang="de-CH" dirty="0" err="1"/>
              <a:t>AstroImageJ</a:t>
            </a:r>
            <a:endParaRPr lang="de-CH" dirty="0"/>
          </a:p>
          <a:p>
            <a:pPr lvl="1" fontAlgn="ctr">
              <a:lnSpc>
                <a:spcPct val="110000"/>
              </a:lnSpc>
            </a:pPr>
            <a:r>
              <a:rPr lang="de-CH" dirty="0"/>
              <a:t>Starten von </a:t>
            </a:r>
            <a:r>
              <a:rPr lang="de-CH" dirty="0" err="1"/>
              <a:t>AstroImageJ</a:t>
            </a:r>
            <a:endParaRPr lang="de-CH" dirty="0"/>
          </a:p>
          <a:p>
            <a:pPr lvl="1" fontAlgn="ctr">
              <a:lnSpc>
                <a:spcPct val="110000"/>
              </a:lnSpc>
            </a:pPr>
            <a:r>
              <a:rPr lang="de-CH" dirty="0"/>
              <a:t>64 </a:t>
            </a:r>
            <a:r>
              <a:rPr lang="de-CH" dirty="0" err="1"/>
              <a:t>bit</a:t>
            </a:r>
            <a:endParaRPr lang="de-CH" dirty="0"/>
          </a:p>
          <a:p>
            <a:pPr lvl="1" fontAlgn="ctr">
              <a:lnSpc>
                <a:spcPct val="110000"/>
              </a:lnSpc>
            </a:pPr>
            <a:r>
              <a:rPr lang="de-CH" dirty="0"/>
              <a:t>Genügend Arbeitsspeicher</a:t>
            </a:r>
          </a:p>
          <a:p>
            <a:pPr lvl="1" fontAlgn="ctr">
              <a:lnSpc>
                <a:spcPct val="110000"/>
              </a:lnSpc>
            </a:pPr>
            <a:r>
              <a:rPr lang="de-CH" dirty="0"/>
              <a:t>Kopieren von observatories.txt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0450BA-5719-4F33-9BCF-45EE5A4C8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8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3C02C-1102-400D-84D1-C3D06837E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>
              <a:lnSpc>
                <a:spcPct val="110000"/>
              </a:lnSpc>
            </a:pPr>
            <a:r>
              <a:rPr lang="de-CH" dirty="0"/>
              <a:t>Vorverarbeitung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50A908-6CA6-44E8-BAFE-2559C7608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270"/>
            <a:ext cx="3882814" cy="4368849"/>
          </a:xfrm>
        </p:spPr>
        <p:txBody>
          <a:bodyPr>
            <a:normAutofit/>
          </a:bodyPr>
          <a:lstStyle/>
          <a:p>
            <a:pPr fontAlgn="ctr">
              <a:lnSpc>
                <a:spcPct val="110000"/>
              </a:lnSpc>
            </a:pPr>
            <a:endParaRPr lang="de-CH" sz="400" dirty="0"/>
          </a:p>
          <a:p>
            <a:pPr fontAlgn="ctr">
              <a:lnSpc>
                <a:spcPct val="110000"/>
              </a:lnSpc>
            </a:pPr>
            <a:r>
              <a:rPr lang="de-CH" dirty="0"/>
              <a:t>Starten von </a:t>
            </a:r>
            <a:r>
              <a:rPr lang="de-CH" dirty="0" err="1"/>
              <a:t>AstroImageJ</a:t>
            </a:r>
            <a:endParaRPr lang="de-CH" dirty="0"/>
          </a:p>
          <a:p>
            <a:pPr fontAlgn="ctr">
              <a:lnSpc>
                <a:spcPct val="110000"/>
              </a:lnSpc>
            </a:pPr>
            <a:r>
              <a:rPr lang="de-CH" dirty="0"/>
              <a:t>Klicken auf DP</a:t>
            </a:r>
          </a:p>
          <a:p>
            <a:pPr fontAlgn="ctr">
              <a:lnSpc>
                <a:spcPct val="110000"/>
              </a:lnSpc>
            </a:pPr>
            <a:r>
              <a:rPr lang="de-CH" dirty="0"/>
              <a:t>Ergänzen der nebenstehenden Informationen im Fenster CCD Data </a:t>
            </a:r>
            <a:r>
              <a:rPr lang="de-CH" dirty="0" err="1"/>
              <a:t>Processor</a:t>
            </a:r>
            <a:endParaRPr lang="de-CH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0450BA-5719-4F33-9BCF-45EE5A4C8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1DE93C-BA80-44D9-BC4C-29F1DF32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818" y="944881"/>
            <a:ext cx="7005764" cy="52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3C02C-1102-400D-84D1-C3D06837E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>
              <a:lnSpc>
                <a:spcPct val="110000"/>
              </a:lnSpc>
            </a:pPr>
            <a:r>
              <a:rPr lang="de-CH" dirty="0"/>
              <a:t>Vorverarbeitung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50A908-6CA6-44E8-BAFE-2559C7608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270"/>
            <a:ext cx="4974308" cy="4368849"/>
          </a:xfrm>
        </p:spPr>
        <p:txBody>
          <a:bodyPr>
            <a:normAutofit fontScale="92500" lnSpcReduction="10000"/>
          </a:bodyPr>
          <a:lstStyle/>
          <a:p>
            <a:pPr fontAlgn="ctr">
              <a:lnSpc>
                <a:spcPct val="110000"/>
              </a:lnSpc>
            </a:pPr>
            <a:endParaRPr lang="de-CH" sz="400" dirty="0"/>
          </a:p>
          <a:p>
            <a:pPr fontAlgn="ctr">
              <a:lnSpc>
                <a:spcPct val="110000"/>
              </a:lnSpc>
            </a:pPr>
            <a:r>
              <a:rPr lang="de-CH" dirty="0"/>
              <a:t>Ergänzen der nebenstehenden Informationen im Fenster DP </a:t>
            </a:r>
            <a:r>
              <a:rPr lang="de-CH" dirty="0" err="1"/>
              <a:t>Coordinate</a:t>
            </a:r>
            <a:r>
              <a:rPr lang="de-CH" dirty="0"/>
              <a:t> Converter</a:t>
            </a:r>
          </a:p>
          <a:p>
            <a:pPr fontAlgn="ctr">
              <a:lnSpc>
                <a:spcPct val="110000"/>
              </a:lnSpc>
            </a:pPr>
            <a:r>
              <a:rPr lang="de-CH" dirty="0"/>
              <a:t>Objekt-Koordinaten von ETD</a:t>
            </a:r>
          </a:p>
          <a:p>
            <a:pPr fontAlgn="ctr">
              <a:lnSpc>
                <a:spcPct val="110000"/>
              </a:lnSpc>
            </a:pPr>
            <a:r>
              <a:rPr lang="de-CH" dirty="0"/>
              <a:t>Verbessern mit SIMBAD</a:t>
            </a:r>
          </a:p>
          <a:p>
            <a:pPr fontAlgn="ctr">
              <a:lnSpc>
                <a:spcPct val="110000"/>
              </a:lnSpc>
            </a:pPr>
            <a:r>
              <a:rPr lang="de-CH" dirty="0"/>
              <a:t>Geogr. Koordinaten Sonnenturm Uecht</a:t>
            </a:r>
          </a:p>
          <a:p>
            <a:pPr fontAlgn="ctr">
              <a:lnSpc>
                <a:spcPct val="110000"/>
              </a:lnSpc>
            </a:pPr>
            <a:r>
              <a:rPr lang="de-CH" dirty="0"/>
              <a:t>Start in Fenster CCD Data </a:t>
            </a:r>
            <a:r>
              <a:rPr lang="de-CH" dirty="0" err="1"/>
              <a:t>Processor</a:t>
            </a:r>
            <a:endParaRPr lang="de-CH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0450BA-5719-4F33-9BCF-45EE5A4C8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100BE0-E4A2-4BBB-B2E8-9731C8F0C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493" y="742949"/>
            <a:ext cx="5265320" cy="55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3C02C-1102-400D-84D1-C3D06837E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ctr">
              <a:lnSpc>
                <a:spcPct val="110000"/>
              </a:lnSpc>
            </a:pPr>
            <a:r>
              <a:rPr lang="de-CH" dirty="0"/>
              <a:t>Differentielle Blendenphotometrie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50A908-6CA6-44E8-BAFE-2559C7608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270"/>
            <a:ext cx="4848226" cy="4368849"/>
          </a:xfrm>
        </p:spPr>
        <p:txBody>
          <a:bodyPr>
            <a:normAutofit fontScale="85000" lnSpcReduction="20000"/>
          </a:bodyPr>
          <a:lstStyle/>
          <a:p>
            <a:pPr fontAlgn="ctr">
              <a:lnSpc>
                <a:spcPct val="110000"/>
              </a:lnSpc>
            </a:pPr>
            <a:endParaRPr lang="de-CH" sz="400" dirty="0"/>
          </a:p>
          <a:p>
            <a:pPr fontAlgn="ctr">
              <a:lnSpc>
                <a:spcPct val="110000"/>
              </a:lnSpc>
            </a:pPr>
            <a:r>
              <a:rPr lang="de-CH" dirty="0"/>
              <a:t>Import Image </a:t>
            </a:r>
            <a:r>
              <a:rPr lang="de-CH" dirty="0" err="1"/>
              <a:t>Sequence</a:t>
            </a:r>
            <a:r>
              <a:rPr lang="de-CH" dirty="0"/>
              <a:t>. Use Virtual Stack falls die Bildsequenz nicht vollständig geladen werden kann.</a:t>
            </a:r>
          </a:p>
          <a:p>
            <a:pPr fontAlgn="ctr">
              <a:lnSpc>
                <a:spcPct val="110000"/>
              </a:lnSpc>
            </a:pPr>
            <a:r>
              <a:rPr lang="de-CH" dirty="0"/>
              <a:t>Visuelles Überprüfen der Serie.</a:t>
            </a:r>
          </a:p>
          <a:p>
            <a:pPr fontAlgn="ctr">
              <a:lnSpc>
                <a:spcPct val="110000"/>
              </a:lnSpc>
            </a:pPr>
            <a:r>
              <a:rPr lang="de-CH" dirty="0"/>
              <a:t>Alt-</a:t>
            </a:r>
            <a:r>
              <a:rPr lang="de-CH" dirty="0" err="1"/>
              <a:t>click</a:t>
            </a:r>
            <a:r>
              <a:rPr lang="de-CH" dirty="0"/>
              <a:t> auf Stern für </a:t>
            </a:r>
            <a:r>
              <a:rPr lang="de-CH" dirty="0" err="1"/>
              <a:t>Seeing</a:t>
            </a:r>
            <a:r>
              <a:rPr lang="de-CH" dirty="0"/>
              <a:t> Profil. Öffne Edit &gt; </a:t>
            </a:r>
            <a:r>
              <a:rPr lang="de-CH" dirty="0" err="1"/>
              <a:t>Aperture</a:t>
            </a:r>
            <a:r>
              <a:rPr lang="de-CH" dirty="0"/>
              <a:t> </a:t>
            </a:r>
            <a:r>
              <a:rPr lang="de-CH" dirty="0" err="1"/>
              <a:t>settings</a:t>
            </a:r>
            <a:r>
              <a:rPr lang="de-CH" dirty="0"/>
              <a:t>.</a:t>
            </a:r>
          </a:p>
          <a:p>
            <a:pPr lvl="1" fontAlgn="ctr">
              <a:lnSpc>
                <a:spcPct val="110000"/>
              </a:lnSpc>
            </a:pPr>
            <a:r>
              <a:rPr lang="de-CH" dirty="0"/>
              <a:t>Gain = 0.4854 </a:t>
            </a:r>
          </a:p>
          <a:p>
            <a:pPr lvl="1" fontAlgn="ctr">
              <a:lnSpc>
                <a:spcPct val="110000"/>
              </a:lnSpc>
            </a:pPr>
            <a:r>
              <a:rPr lang="de-CH" dirty="0" err="1"/>
              <a:t>Readout</a:t>
            </a:r>
            <a:r>
              <a:rPr lang="de-CH" dirty="0"/>
              <a:t> </a:t>
            </a:r>
            <a:r>
              <a:rPr lang="de-CH" dirty="0" err="1"/>
              <a:t>noise</a:t>
            </a:r>
            <a:r>
              <a:rPr lang="de-CH" dirty="0"/>
              <a:t> = 9.372300</a:t>
            </a:r>
          </a:p>
          <a:p>
            <a:pPr lvl="1" fontAlgn="ctr">
              <a:lnSpc>
                <a:spcPct val="110000"/>
              </a:lnSpc>
            </a:pPr>
            <a:r>
              <a:rPr lang="de-CH" dirty="0"/>
              <a:t>Dark </a:t>
            </a:r>
            <a:r>
              <a:rPr lang="de-CH" dirty="0" err="1"/>
              <a:t>current</a:t>
            </a:r>
            <a:r>
              <a:rPr lang="de-CH" dirty="0"/>
              <a:t> = 0.052200</a:t>
            </a:r>
          </a:p>
          <a:p>
            <a:pPr lvl="1" fontAlgn="ctr">
              <a:lnSpc>
                <a:spcPct val="110000"/>
              </a:lnSpc>
            </a:pPr>
            <a:r>
              <a:rPr lang="de-CH" dirty="0"/>
              <a:t>Saturation = 60’000</a:t>
            </a:r>
          </a:p>
          <a:p>
            <a:pPr lvl="1" fontAlgn="ctr">
              <a:lnSpc>
                <a:spcPct val="110000"/>
              </a:lnSpc>
            </a:pPr>
            <a:endParaRPr lang="de-CH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0450BA-5719-4F33-9BCF-45EE5A4C8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AB5204F-DDBF-429C-9A51-963AC466A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181" y="1684391"/>
            <a:ext cx="6266088" cy="40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9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3C02C-1102-400D-84D1-C3D06837E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Setzen der Blenden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50A908-6CA6-44E8-BAFE-2559C7608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271"/>
            <a:ext cx="5088468" cy="4351338"/>
          </a:xfrm>
        </p:spPr>
        <p:txBody>
          <a:bodyPr>
            <a:normAutofit/>
          </a:bodyPr>
          <a:lstStyle/>
          <a:p>
            <a:pPr fontAlgn="ctr">
              <a:lnSpc>
                <a:spcPct val="150000"/>
              </a:lnSpc>
            </a:pPr>
            <a:r>
              <a:rPr lang="de-CH" dirty="0"/>
              <a:t>Klick auf Icon mit Hintergrundblende</a:t>
            </a:r>
          </a:p>
          <a:p>
            <a:pPr fontAlgn="ctr">
              <a:lnSpc>
                <a:spcPct val="150000"/>
              </a:lnSpc>
            </a:pPr>
            <a:r>
              <a:rPr lang="de-CH" dirty="0"/>
              <a:t>Klick auf Multiple </a:t>
            </a:r>
            <a:r>
              <a:rPr lang="de-CH" dirty="0" err="1"/>
              <a:t>Aperture</a:t>
            </a:r>
            <a:r>
              <a:rPr lang="de-CH" dirty="0"/>
              <a:t> </a:t>
            </a:r>
          </a:p>
          <a:p>
            <a:pPr fontAlgn="ctr">
              <a:lnSpc>
                <a:spcPct val="150000"/>
              </a:lnSpc>
            </a:pPr>
            <a:r>
              <a:rPr lang="de-CH" dirty="0"/>
              <a:t>Setze mit der Maus die Blenden in der gewünschten Reihenfolge</a:t>
            </a:r>
          </a:p>
          <a:p>
            <a:pPr fontAlgn="ctr">
              <a:lnSpc>
                <a:spcPct val="150000"/>
              </a:lnSpc>
            </a:pPr>
            <a:r>
              <a:rPr lang="de-CH" dirty="0"/>
              <a:t>Enter startet die Berechnung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0450BA-5719-4F33-9BCF-45EE5A4C8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BCE907-F16D-4298-A082-9918F51D8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55" t="21611" r="32945" b="14521"/>
          <a:stretch/>
        </p:blipFill>
        <p:spPr>
          <a:xfrm>
            <a:off x="6047641" y="228600"/>
            <a:ext cx="5838613" cy="644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04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Breitbild</PresentationFormat>
  <Paragraphs>49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Variable Star Observers Switzerland   Auswertung mit AstroImageJ</vt:lpstr>
      <vt:lpstr>Inhalt</vt:lpstr>
      <vt:lpstr>Einrichten Auswertungsumgebung</vt:lpstr>
      <vt:lpstr>Vorverarbeitung</vt:lpstr>
      <vt:lpstr>Vorverarbeitung</vt:lpstr>
      <vt:lpstr>Differentielle Blendenphotometrie</vt:lpstr>
      <vt:lpstr>Setzen der Blenden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Ferne Welten –  Transitbeobachtungen von Exoplaneten</dc:title>
  <dc:creator>Anna Friedli</dc:creator>
  <cp:lastModifiedBy>Thomas K. Friedli</cp:lastModifiedBy>
  <cp:revision>109</cp:revision>
  <cp:lastPrinted>2017-12-10T11:19:16Z</cp:lastPrinted>
  <dcterms:created xsi:type="dcterms:W3CDTF">2017-12-10T09:13:54Z</dcterms:created>
  <dcterms:modified xsi:type="dcterms:W3CDTF">2018-03-03T01:18:59Z</dcterms:modified>
</cp:coreProperties>
</file>