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9" r:id="rId3"/>
    <p:sldId id="257" r:id="rId4"/>
    <p:sldId id="291" r:id="rId5"/>
    <p:sldId id="292" r:id="rId6"/>
  </p:sldIdLst>
  <p:sldSz cx="12192000" cy="6858000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4" d="100"/>
          <a:sy n="94" d="100"/>
        </p:scale>
        <p:origin x="6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D5BC017-80C1-4148-873C-23BD3707A0B9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1D5BA0F-9CAD-421D-83D8-25EF1B4625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411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19CF7-3A69-403A-A917-84C9A85F8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F09759-65E8-47D0-8B8A-0BE4F47C1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746355-9E72-45A5-8E20-DA0F90F8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964602-8793-48A6-87F6-368D8400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4694D-B76C-4BD8-BC19-3EBC13FB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8779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A973E-ABC5-479F-B8B7-19055E056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E3B7E87-8A1F-4DAF-893E-2CE4CB33A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0795B8-2605-4CAD-AD83-4F5D1B80D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0733D6-3909-472A-9C5D-ABBA1971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B4B35C-C971-489F-A78C-C6E2A37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294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BA610DE-7C93-43A1-AC71-8E05E883A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390890-05E3-4EB4-BEFA-58C9B22DB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BEDCBF-8AA6-4ACE-8D38-ED03CFA52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E87D5F-5FA5-4587-8A7C-FAAE6F11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AA6396-2368-4B6B-978F-C8F8453A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90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426E5-D83F-45F6-BC5F-68DED2394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426AAD-9C26-4979-97FE-B32E9A8E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BB5A86-D342-49F2-BAB4-3A176793C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C57E14-656C-4175-94AA-E370F6503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E72D9F-E92D-496B-A5F6-EAACC5BD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472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54403D-ABF7-4211-817A-764344201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A160D-929B-4583-BE20-20425C087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759F37-BE8E-4E33-958E-8ADFC61B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560EA6-F3F7-4071-836E-0050069E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8FAAA4-3076-4034-94E7-E4BD9082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564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EB931-68CB-48FD-A84A-33F401B7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5E38A8-CD5F-4B6C-82C1-D490562C3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A5C448-FAD4-445E-99D3-80E09B693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87D442-7C9E-48A4-AA66-1F62B855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F0D83F-740B-4145-9C36-EDA16BDD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8AAAEB-B195-43BD-AAB0-0AF69E987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299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492A6-EAE6-45BB-89A6-D26687D1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A2DF4E-F69A-4F35-A60B-7D8695C6C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280F0A-5D3C-4939-A2B3-C69310302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44DC89B-2963-400C-AEB3-F83A10053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76C108-8232-4A3A-8391-AC6658AB0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FC75D6-1A28-4D1D-84FA-477F06B4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699401-2B6B-4380-877A-7683E744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FE2292-359C-4F9E-B78A-13AF0F01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547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0CEC3-8B1D-43B5-998D-4DFC1ACCE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65AB745-330E-4EE5-A5CE-B04E822A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2A24FD-592D-4751-B052-621B9E14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291668-787D-4F17-9596-FC7A7424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32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E479E0-C9F4-446A-B76F-B79F7EA6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E1A1DD-F3FF-4E91-8F51-C5A8FD40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FB5545-DE8F-4D00-B5FA-609FC161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650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1C889-60A9-4C69-B6EE-C9F86988E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0BD57C-6F5D-4C65-9961-F1F4AF3E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76227C-2FE5-4CE4-A472-2234F7DFC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2B65F2-36B1-4AD6-8CD3-884E2C5F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41EA46-9902-49A7-8920-E3A4EA9C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1EE669-3052-4A73-B8BF-8E672B74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975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C8A25-EE4C-497C-8D7F-BDDBF1477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BB005B-1998-434B-8012-8B23B50EA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66FDD6-7287-4F6B-A2AD-95A0F0664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9FBF4D-6BD2-40B3-B531-3B5793A84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0890BB-2E10-413B-AEDE-74FCDAFB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0887EE-42F8-44F3-B0B5-D8423B4B6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893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8AA945D-F37E-4BF5-A632-F754309D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3DEB74-EAF4-4BBD-9559-68FE00590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9835F5-11E3-41EB-A517-95774570C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256A-B7BC-4F6B-B785-16F2DA3D32CB}" type="datetimeFigureOut">
              <a:rPr lang="de-CH" smtClean="0"/>
              <a:t>02.03.2018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EF5AE6-C947-4A5F-ACD3-B972A4DE7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0EBE48-C81B-4C9B-9AAA-240DFE81C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241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ariables.ch/images/Literatur/20171221_Maturaarbeit_Anna_Friedli.pdf" TargetMode="External"/><Relationship Id="rId2" Type="http://schemas.openxmlformats.org/officeDocument/2006/relationships/hyperlink" Target="http://www.astrodennis.com/Guid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tro.louisville.edu/software/astroimagej/installation_packages/AstroImageJ_user_guide_2.0_partia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BB48CE6-CF85-4E58-B9CA-CF734DE7B3B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2D7C8F-96C0-45E4-A2AC-42605AD81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10055" y="0"/>
            <a:ext cx="9812214" cy="6849209"/>
          </a:xfrm>
          <a:prstGeom prst="rect">
            <a:avLst/>
          </a:prstGeom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4545D2D2-1564-459B-8C17-82BD80F46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524" y="2716101"/>
            <a:ext cx="9403404" cy="2370668"/>
          </a:xfrm>
        </p:spPr>
        <p:txBody>
          <a:bodyPr>
            <a:normAutofit/>
          </a:bodyPr>
          <a:lstStyle/>
          <a:p>
            <a:pPr algn="l"/>
            <a:endParaRPr lang="de-CH" sz="1800" dirty="0"/>
          </a:p>
          <a:p>
            <a:pPr algn="l">
              <a:lnSpc>
                <a:spcPct val="150000"/>
              </a:lnSpc>
            </a:pPr>
            <a:r>
              <a:rPr lang="de-CH" sz="2000" dirty="0">
                <a:solidFill>
                  <a:schemeClr val="bg1"/>
                </a:solidFill>
              </a:rPr>
              <a:t>Workshop Exoplaneten vom 3. März 2018 </a:t>
            </a:r>
          </a:p>
          <a:p>
            <a:pPr algn="l">
              <a:lnSpc>
                <a:spcPct val="150000"/>
              </a:lnSpc>
            </a:pPr>
            <a:r>
              <a:rPr lang="de-CH" sz="2000" dirty="0">
                <a:solidFill>
                  <a:schemeClr val="bg1"/>
                </a:solidFill>
              </a:rPr>
              <a:t>Seminarraum Observatorium Zimmerwald</a:t>
            </a:r>
          </a:p>
          <a:p>
            <a:pPr algn="l">
              <a:lnSpc>
                <a:spcPct val="150000"/>
              </a:lnSpc>
            </a:pPr>
            <a:r>
              <a:rPr lang="de-CH" sz="2000" dirty="0">
                <a:solidFill>
                  <a:schemeClr val="bg1"/>
                </a:solidFill>
              </a:rPr>
              <a:t>Thomas K. Friedli</a:t>
            </a:r>
          </a:p>
          <a:p>
            <a:pPr algn="l"/>
            <a:endParaRPr lang="de-CH" sz="1800" dirty="0">
              <a:solidFill>
                <a:schemeClr val="bg1"/>
              </a:solidFill>
            </a:endParaRPr>
          </a:p>
          <a:p>
            <a:pPr algn="l"/>
            <a:endParaRPr lang="de-CH" sz="1800" dirty="0">
              <a:solidFill>
                <a:schemeClr val="bg1"/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3ADE857-BE76-4687-BEE2-6FC96B497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6329" y="225548"/>
            <a:ext cx="9144000" cy="2246719"/>
          </a:xfrm>
        </p:spPr>
        <p:txBody>
          <a:bodyPr>
            <a:normAutofit/>
          </a:bodyPr>
          <a:lstStyle/>
          <a:p>
            <a:pPr algn="l"/>
            <a:r>
              <a:rPr lang="de-CH" sz="4400" b="1" dirty="0">
                <a:solidFill>
                  <a:schemeClr val="bg1"/>
                </a:solidFill>
              </a:rPr>
              <a:t>Variable Star </a:t>
            </a:r>
            <a:r>
              <a:rPr lang="de-CH" sz="4400" b="1" dirty="0" err="1">
                <a:solidFill>
                  <a:schemeClr val="bg1"/>
                </a:solidFill>
              </a:rPr>
              <a:t>Observers</a:t>
            </a:r>
            <a:r>
              <a:rPr lang="de-CH" sz="4400" b="1" dirty="0">
                <a:solidFill>
                  <a:schemeClr val="bg1"/>
                </a:solidFill>
              </a:rPr>
              <a:t> </a:t>
            </a:r>
            <a:r>
              <a:rPr lang="de-CH" sz="4400" b="1" dirty="0" err="1">
                <a:solidFill>
                  <a:schemeClr val="bg1"/>
                </a:solidFill>
              </a:rPr>
              <a:t>Switzerland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2400" b="1" dirty="0">
                <a:solidFill>
                  <a:schemeClr val="bg1"/>
                </a:solidFill>
              </a:rPr>
              <a:t> </a:t>
            </a:r>
            <a:br>
              <a:rPr lang="de-CH" sz="2400" b="1" dirty="0">
                <a:solidFill>
                  <a:schemeClr val="bg1"/>
                </a:solidFill>
              </a:rPr>
            </a:br>
            <a:r>
              <a:rPr lang="de-CH" sz="2400" b="1" dirty="0">
                <a:solidFill>
                  <a:schemeClr val="bg1"/>
                </a:solidFill>
              </a:rPr>
              <a:t>Beobachtung von Exoplaneten</a:t>
            </a:r>
            <a:endParaRPr lang="de-CH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5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Voraussetzungen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4270"/>
            <a:ext cx="10418885" cy="4368849"/>
          </a:xfrm>
        </p:spPr>
        <p:txBody>
          <a:bodyPr>
            <a:normAutofit/>
          </a:bodyPr>
          <a:lstStyle/>
          <a:p>
            <a:pPr fontAlgn="ctr">
              <a:lnSpc>
                <a:spcPct val="110000"/>
              </a:lnSpc>
            </a:pPr>
            <a:endParaRPr lang="de-CH" sz="400" dirty="0"/>
          </a:p>
          <a:p>
            <a:pPr fontAlgn="ctr">
              <a:lnSpc>
                <a:spcPct val="110000"/>
              </a:lnSpc>
            </a:pPr>
            <a:r>
              <a:rPr lang="de-CH" dirty="0"/>
              <a:t>Keine Voraussetzung: Riesiges Fernrohr…</a:t>
            </a:r>
          </a:p>
          <a:p>
            <a:pPr fontAlgn="ctr">
              <a:lnSpc>
                <a:spcPct val="110000"/>
              </a:lnSpc>
            </a:pPr>
            <a:r>
              <a:rPr lang="de-CH" dirty="0"/>
              <a:t>Amateure beobachten hauptsächlich mittels der Transitmethode</a:t>
            </a:r>
          </a:p>
          <a:p>
            <a:pPr fontAlgn="ctr">
              <a:lnSpc>
                <a:spcPct val="110000"/>
              </a:lnSpc>
            </a:pPr>
            <a:endParaRPr lang="de-CH" sz="1600" dirty="0"/>
          </a:p>
          <a:p>
            <a:pPr fontAlgn="ctr">
              <a:lnSpc>
                <a:spcPct val="110000"/>
              </a:lnSpc>
            </a:pPr>
            <a:r>
              <a:rPr lang="de-CH" dirty="0"/>
              <a:t>Stationäres, idealerweise robotisches Observatorium</a:t>
            </a:r>
          </a:p>
          <a:p>
            <a:pPr fontAlgn="ctr">
              <a:lnSpc>
                <a:spcPct val="110000"/>
              </a:lnSpc>
            </a:pPr>
            <a:r>
              <a:rPr lang="de-CH" dirty="0"/>
              <a:t>CCD mit Bildskala 2-3 Pixel pro FWHM</a:t>
            </a:r>
          </a:p>
          <a:p>
            <a:pPr fontAlgn="ctr">
              <a:lnSpc>
                <a:spcPct val="110000"/>
              </a:lnSpc>
            </a:pPr>
            <a:r>
              <a:rPr lang="de-CH" dirty="0"/>
              <a:t>Photometrische Filter V,R,I oder </a:t>
            </a:r>
            <a:r>
              <a:rPr lang="de-CH" dirty="0" err="1"/>
              <a:t>g’,r’,i</a:t>
            </a:r>
            <a:r>
              <a:rPr lang="de-CH" dirty="0"/>
              <a:t>’ oder b, y</a:t>
            </a:r>
          </a:p>
          <a:p>
            <a:pPr fontAlgn="ctr">
              <a:lnSpc>
                <a:spcPct val="110000"/>
              </a:lnSpc>
            </a:pPr>
            <a:r>
              <a:rPr lang="de-CH" dirty="0"/>
              <a:t>24 GB RAM für die Auswertung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3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Hauptaufgaben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4271"/>
            <a:ext cx="10418885" cy="4351338"/>
          </a:xfrm>
        </p:spPr>
        <p:txBody>
          <a:bodyPr>
            <a:normAutofit fontScale="85000" lnSpcReduction="20000"/>
          </a:bodyPr>
          <a:lstStyle/>
          <a:p>
            <a:pPr fontAlgn="ctr">
              <a:lnSpc>
                <a:spcPct val="150000"/>
              </a:lnSpc>
            </a:pPr>
            <a:r>
              <a:rPr lang="de-CH" dirty="0"/>
              <a:t>Planung</a:t>
            </a:r>
          </a:p>
          <a:p>
            <a:pPr fontAlgn="ctr">
              <a:lnSpc>
                <a:spcPct val="150000"/>
              </a:lnSpc>
            </a:pPr>
            <a:r>
              <a:rPr lang="de-CH" dirty="0"/>
              <a:t>Beobachtung</a:t>
            </a:r>
          </a:p>
          <a:p>
            <a:pPr lvl="1" fontAlgn="ctr">
              <a:lnSpc>
                <a:spcPct val="150000"/>
              </a:lnSpc>
            </a:pPr>
            <a:r>
              <a:rPr lang="de-CH" dirty="0"/>
              <a:t>Bildakquisition</a:t>
            </a:r>
          </a:p>
          <a:p>
            <a:pPr lvl="1" fontAlgn="ctr">
              <a:lnSpc>
                <a:spcPct val="150000"/>
              </a:lnSpc>
            </a:pPr>
            <a:r>
              <a:rPr lang="de-CH" dirty="0"/>
              <a:t>Vorverarbeitung</a:t>
            </a:r>
          </a:p>
          <a:p>
            <a:pPr fontAlgn="ctr">
              <a:lnSpc>
                <a:spcPct val="150000"/>
              </a:lnSpc>
            </a:pPr>
            <a:r>
              <a:rPr lang="de-CH" dirty="0"/>
              <a:t>Auswertung</a:t>
            </a:r>
          </a:p>
          <a:p>
            <a:pPr lvl="1" fontAlgn="ctr">
              <a:lnSpc>
                <a:spcPct val="150000"/>
              </a:lnSpc>
            </a:pPr>
            <a:r>
              <a:rPr lang="de-CH" dirty="0"/>
              <a:t>Differentielle Blendenphotometrie</a:t>
            </a:r>
          </a:p>
          <a:p>
            <a:pPr lvl="1" fontAlgn="ctr">
              <a:lnSpc>
                <a:spcPct val="150000"/>
              </a:lnSpc>
            </a:pPr>
            <a:r>
              <a:rPr lang="de-CH" dirty="0"/>
              <a:t>Modellierung</a:t>
            </a:r>
          </a:p>
          <a:p>
            <a:pPr fontAlgn="ctr">
              <a:lnSpc>
                <a:spcPct val="150000"/>
              </a:lnSpc>
            </a:pPr>
            <a:r>
              <a:rPr lang="de-CH" dirty="0"/>
              <a:t>Veröffentlichung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0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de-CH" dirty="0"/>
              <a:t>Sonnenturm Uecht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54235"/>
            <a:ext cx="10418885" cy="4368849"/>
          </a:xfrm>
        </p:spPr>
        <p:txBody>
          <a:bodyPr>
            <a:normAutofit/>
          </a:bodyPr>
          <a:lstStyle/>
          <a:p>
            <a:endParaRPr lang="de-CH" sz="1400" dirty="0"/>
          </a:p>
          <a:p>
            <a:r>
              <a:rPr lang="de-CH" sz="2000" dirty="0"/>
              <a:t>Beobachtung von Exoplaneten am robotischen WO 132/925 Refraktor (10 mag &lt; V &lt;  15 mag) </a:t>
            </a:r>
          </a:p>
          <a:p>
            <a:pPr marL="0" indent="0">
              <a:buNone/>
            </a:pPr>
            <a:endParaRPr lang="de-CH" sz="2000" dirty="0"/>
          </a:p>
          <a:p>
            <a:r>
              <a:rPr lang="de-CH" sz="2000" dirty="0"/>
              <a:t>Bildakquisition mit </a:t>
            </a:r>
            <a:r>
              <a:rPr lang="de-CH" sz="2000" dirty="0" err="1"/>
              <a:t>MaxIm</a:t>
            </a:r>
            <a:r>
              <a:rPr lang="de-CH" sz="2000" dirty="0"/>
              <a:t> DL</a:t>
            </a:r>
          </a:p>
          <a:p>
            <a:endParaRPr lang="de-CH" sz="2000" dirty="0"/>
          </a:p>
          <a:p>
            <a:r>
              <a:rPr lang="de-CH" sz="2000" dirty="0"/>
              <a:t>Fernsteuerung via TeamViewer</a:t>
            </a:r>
          </a:p>
          <a:p>
            <a:pPr marL="0" indent="0">
              <a:buNone/>
            </a:pPr>
            <a:endParaRPr lang="de-CH" sz="2000" dirty="0"/>
          </a:p>
          <a:p>
            <a:r>
              <a:rPr lang="de-CH" sz="2000" dirty="0"/>
              <a:t>Auswertung mittels </a:t>
            </a:r>
            <a:r>
              <a:rPr lang="de-CH" sz="2000" dirty="0" err="1"/>
              <a:t>AstroImageJ</a:t>
            </a:r>
            <a:endParaRPr lang="de-CH" sz="2000" dirty="0"/>
          </a:p>
          <a:p>
            <a:endParaRPr lang="de-CH" sz="2000" dirty="0"/>
          </a:p>
          <a:p>
            <a:r>
              <a:rPr lang="de-CH" sz="2000" dirty="0"/>
              <a:t>Veröffentlichung der Resultate in der TRESCA Datenbank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4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de-CH" dirty="0"/>
              <a:t>Anleitungen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54235"/>
            <a:ext cx="9626601" cy="43688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altLang="de-DE" sz="2000" dirty="0"/>
          </a:p>
          <a:p>
            <a:pPr marL="0" indent="0">
              <a:buNone/>
            </a:pPr>
            <a:r>
              <a:rPr lang="de-DE" altLang="de-DE" sz="2000" dirty="0"/>
              <a:t>„A </a:t>
            </a:r>
            <a:r>
              <a:rPr lang="de-DE" altLang="de-DE" sz="2000" dirty="0" err="1"/>
              <a:t>Practical</a:t>
            </a:r>
            <a:r>
              <a:rPr lang="de-DE" altLang="de-DE" sz="2000" dirty="0"/>
              <a:t> Guide </a:t>
            </a:r>
            <a:r>
              <a:rPr lang="de-DE" altLang="de-DE" sz="2000" dirty="0" err="1"/>
              <a:t>to</a:t>
            </a:r>
            <a:r>
              <a:rPr lang="de-DE" altLang="de-DE" sz="2000" dirty="0"/>
              <a:t> Exoplanet </a:t>
            </a:r>
            <a:r>
              <a:rPr lang="de-DE" altLang="de-DE" sz="2000" dirty="0" err="1"/>
              <a:t>Observing</a:t>
            </a:r>
            <a:r>
              <a:rPr lang="de-DE" altLang="de-DE" sz="2000" dirty="0"/>
              <a:t>“ von Dennis M. Conti (Revision 3.1b)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altLang="de-DE" sz="2000" dirty="0">
                <a:hlinkClick r:id="rId2"/>
              </a:rPr>
              <a:t>http://www.astrodennis.com/Guide.pdf</a:t>
            </a:r>
            <a:r>
              <a:rPr lang="de-DE" altLang="de-DE" sz="2000" dirty="0"/>
              <a:t> </a:t>
            </a:r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r>
              <a:rPr lang="de-CH" sz="2000" dirty="0"/>
              <a:t>Maturaarbeit Anna</a:t>
            </a:r>
          </a:p>
          <a:p>
            <a:pPr marL="0" indent="0">
              <a:buNone/>
            </a:pPr>
            <a:r>
              <a:rPr lang="de-CH" sz="2000" dirty="0">
                <a:hlinkClick r:id="rId3"/>
              </a:rPr>
              <a:t>http://variables.ch/images/Literatur/20171221_Maturaarbeit_Anna_Friedli.pdf</a:t>
            </a:r>
            <a:r>
              <a:rPr lang="de-CH" sz="2000" dirty="0"/>
              <a:t> </a:t>
            </a:r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r>
              <a:rPr lang="de-CH" sz="2000" dirty="0"/>
              <a:t>User Guide für </a:t>
            </a:r>
            <a:r>
              <a:rPr lang="de-CH" sz="2000" dirty="0" err="1"/>
              <a:t>AstroImageJ</a:t>
            </a:r>
            <a:r>
              <a:rPr lang="de-CH" sz="2000" dirty="0"/>
              <a:t> in </a:t>
            </a:r>
            <a:r>
              <a:rPr lang="de-CH" sz="2000" dirty="0" err="1"/>
              <a:t>pdf</a:t>
            </a:r>
            <a:r>
              <a:rPr lang="de-CH" sz="2000" dirty="0"/>
              <a:t> Format:</a:t>
            </a:r>
          </a:p>
          <a:p>
            <a:pPr marL="0" indent="0">
              <a:buNone/>
            </a:pPr>
            <a:r>
              <a:rPr lang="de-DE" altLang="de-DE" sz="2000" dirty="0">
                <a:hlinkClick r:id="rId4"/>
              </a:rPr>
              <a:t>AstroImageJ_user_guide_2.0_partial.pdf</a:t>
            </a:r>
            <a:endParaRPr lang="de-DE" altLang="de-DE" sz="2000" dirty="0"/>
          </a:p>
          <a:p>
            <a:pPr marL="0" indent="0">
              <a:buNone/>
            </a:pPr>
            <a:endParaRPr lang="de-CH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8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Breitbild</PresentationFormat>
  <Paragraphs>44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Variable Star Observers Switzerland   Beobachtung von Exoplaneten</vt:lpstr>
      <vt:lpstr>Voraussetzungen</vt:lpstr>
      <vt:lpstr>Hauptaufgaben</vt:lpstr>
      <vt:lpstr>Sonnenturm Uecht</vt:lpstr>
      <vt:lpstr>Anleitungen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Ferne Welten –  Transitbeobachtungen von Exoplaneten</dc:title>
  <dc:creator>Anna Friedli</dc:creator>
  <cp:lastModifiedBy>Thomas K. Friedli</cp:lastModifiedBy>
  <cp:revision>98</cp:revision>
  <cp:lastPrinted>2017-12-10T11:19:16Z</cp:lastPrinted>
  <dcterms:created xsi:type="dcterms:W3CDTF">2017-12-10T09:13:54Z</dcterms:created>
  <dcterms:modified xsi:type="dcterms:W3CDTF">2018-03-02T22:35:37Z</dcterms:modified>
</cp:coreProperties>
</file>