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86" r:id="rId4"/>
    <p:sldId id="287" r:id="rId5"/>
    <p:sldId id="288" r:id="rId6"/>
  </p:sldIdLst>
  <p:sldSz cx="12192000" cy="6858000"/>
  <p:notesSz cx="7315200" cy="96012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D5BC017-80C1-4148-873C-23BD3707A0B9}" type="datetimeFigureOut">
              <a:rPr lang="de-CH" smtClean="0"/>
              <a:t>10.02.2018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1D5BA0F-9CAD-421D-83D8-25EF1B4625C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04114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519CF7-3A69-403A-A917-84C9A85F8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4F09759-65E8-47D0-8B8A-0BE4F47C15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746355-9E72-45A5-8E20-DA0F90F87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56A-B7BC-4F6B-B785-16F2DA3D32CB}" type="datetimeFigureOut">
              <a:rPr lang="de-CH" smtClean="0"/>
              <a:t>10.02.2018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964602-8793-48A6-87F6-368D84008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64694D-B76C-4BD8-BC19-3EBC13FB3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E845-4036-4415-ACC6-3519CC44248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87792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EA973E-ABC5-479F-B8B7-19055E056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E3B7E87-8A1F-4DAF-893E-2CE4CB33A4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B0795B8-2605-4CAD-AD83-4F5D1B80D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56A-B7BC-4F6B-B785-16F2DA3D32CB}" type="datetimeFigureOut">
              <a:rPr lang="de-CH" smtClean="0"/>
              <a:t>10.02.2018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0733D6-3909-472A-9C5D-ABBA19718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B4B35C-C971-489F-A78C-C6E2A376D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E845-4036-4415-ACC6-3519CC44248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52949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BA610DE-7C93-43A1-AC71-8E05E883A0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A390890-05E3-4EB4-BEFA-58C9B22DB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BEDCBF-8AA6-4ACE-8D38-ED03CFA52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56A-B7BC-4F6B-B785-16F2DA3D32CB}" type="datetimeFigureOut">
              <a:rPr lang="de-CH" smtClean="0"/>
              <a:t>10.02.2018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E87D5F-5FA5-4587-8A7C-FAAE6F113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BAA6396-2368-4B6B-978F-C8F8453A2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E845-4036-4415-ACC6-3519CC44248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59094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3426E5-D83F-45F6-BC5F-68DED2394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426AAD-9C26-4979-97FE-B32E9A8ED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BB5A86-D342-49F2-BAB4-3A176793C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56A-B7BC-4F6B-B785-16F2DA3D32CB}" type="datetimeFigureOut">
              <a:rPr lang="de-CH" smtClean="0"/>
              <a:t>10.02.2018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C57E14-656C-4175-94AA-E370F6503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9E72D9F-E92D-496B-A5F6-EAACC5BDA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E845-4036-4415-ACC6-3519CC44248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04727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54403D-ABF7-4211-817A-764344201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2A160D-929B-4583-BE20-20425C087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759F37-BE8E-4E33-958E-8ADFC61BF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56A-B7BC-4F6B-B785-16F2DA3D32CB}" type="datetimeFigureOut">
              <a:rPr lang="de-CH" smtClean="0"/>
              <a:t>10.02.2018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560EA6-F3F7-4071-836E-0050069E3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8FAAA4-3076-4034-94E7-E4BD9082F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E845-4036-4415-ACC6-3519CC44248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25647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EB931-68CB-48FD-A84A-33F401B7C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5E38A8-CD5F-4B6C-82C1-D490562C3C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6A5C448-FAD4-445E-99D3-80E09B693A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A87D442-7C9E-48A4-AA66-1F62B8553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56A-B7BC-4F6B-B785-16F2DA3D32CB}" type="datetimeFigureOut">
              <a:rPr lang="de-CH" smtClean="0"/>
              <a:t>10.02.2018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0F0D83F-740B-4145-9C36-EDA16BDD9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38AAAEB-B195-43BD-AAB0-0AF69E987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E845-4036-4415-ACC6-3519CC44248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5299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1492A6-EAE6-45BB-89A6-D26687D15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1A2DF4E-F69A-4F35-A60B-7D8695C6C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D280F0A-5D3C-4939-A2B3-C69310302E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44DC89B-2963-400C-AEB3-F83A100537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E76C108-8232-4A3A-8391-AC6658AB0F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EFC75D6-1A28-4D1D-84FA-477F06B4B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56A-B7BC-4F6B-B785-16F2DA3D32CB}" type="datetimeFigureOut">
              <a:rPr lang="de-CH" smtClean="0"/>
              <a:t>10.02.2018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C699401-2B6B-4380-877A-7683E7442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1FE2292-359C-4F9E-B78A-13AF0F014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E845-4036-4415-ACC6-3519CC44248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75475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30CEC3-8B1D-43B5-998D-4DFC1ACCE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65AB745-330E-4EE5-A5CE-B04E822A7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56A-B7BC-4F6B-B785-16F2DA3D32CB}" type="datetimeFigureOut">
              <a:rPr lang="de-CH" smtClean="0"/>
              <a:t>10.02.2018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C2A24FD-592D-4751-B052-621B9E14F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5291668-787D-4F17-9596-FC7A74248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E845-4036-4415-ACC6-3519CC44248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2323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EE479E0-C9F4-446A-B76F-B79F7EA6F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56A-B7BC-4F6B-B785-16F2DA3D32CB}" type="datetimeFigureOut">
              <a:rPr lang="de-CH" smtClean="0"/>
              <a:t>10.02.2018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AE1A1DD-F3FF-4E91-8F51-C5A8FD40F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BFB5545-DE8F-4D00-B5FA-609FC1618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E845-4036-4415-ACC6-3519CC44248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4650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31C889-60A9-4C69-B6EE-C9F86988E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0BD57C-6F5D-4C65-9961-F1F4AF3E9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F76227C-2FE5-4CE4-A472-2234F7DFC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52B65F2-36B1-4AD6-8CD3-884E2C5F6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56A-B7BC-4F6B-B785-16F2DA3D32CB}" type="datetimeFigureOut">
              <a:rPr lang="de-CH" smtClean="0"/>
              <a:t>10.02.2018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441EA46-9902-49A7-8920-E3A4EA9C1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C1EE669-3052-4A73-B8BF-8E672B74B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E845-4036-4415-ACC6-3519CC44248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9754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4C8A25-EE4C-497C-8D7F-BDDBF1477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5BB005B-1998-434B-8012-8B23B50EA6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F66FDD6-7287-4F6B-A2AD-95A0F06644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19FBF4D-6BD2-40B3-B531-3B5793A84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256A-B7BC-4F6B-B785-16F2DA3D32CB}" type="datetimeFigureOut">
              <a:rPr lang="de-CH" smtClean="0"/>
              <a:t>10.02.2018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D0890BB-2E10-413B-AEDE-74FCDAFB1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0887EE-42F8-44F3-B0B5-D8423B4B6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E845-4036-4415-ACC6-3519CC44248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18933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8AA945D-F37E-4BF5-A632-F754309D6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23DEB74-EAF4-4BBD-9559-68FE00590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9835F5-11E3-41EB-A517-95774570CE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7256A-B7BC-4F6B-B785-16F2DA3D32CB}" type="datetimeFigureOut">
              <a:rPr lang="de-CH" smtClean="0"/>
              <a:t>10.02.2018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EF5AE6-C947-4A5F-ACD3-B972A4DE7F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0EBE48-C81B-4C9B-9AAA-240DFE81C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6E845-4036-4415-ACC6-3519CC44248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92411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tro.louisville.edu/software/astroimagej/installation_packages/AstroImageJ_v3.2.0_20170222_windows_java7_x64.zip" TargetMode="External"/><Relationship Id="rId2" Type="http://schemas.openxmlformats.org/officeDocument/2006/relationships/hyperlink" Target="http://www.astro.louisville.edu/software/astroimagej/installation_package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strodennis.com/Guide.pdf" TargetMode="External"/><Relationship Id="rId5" Type="http://schemas.openxmlformats.org/officeDocument/2006/relationships/hyperlink" Target="http://www.astrodennis.com/Template.zip" TargetMode="External"/><Relationship Id="rId4" Type="http://schemas.openxmlformats.org/officeDocument/2006/relationships/hyperlink" Target="http://www.astro.louisville.edu/software/astroimagej/installation_packages/AstroImageJ_user_guide_2.0_partial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astro.louisville.edu/software/astroimagej/installation_packages/AstroImageJ_v3.2.0_20170222_windows_java7_x64.zi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adgsoftware.com/ansv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BBB48CE6-CF85-4E58-B9CA-CF734DE7B3B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12D7C8F-96C0-45E4-A2AC-42605AD8131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310055" y="0"/>
            <a:ext cx="9812214" cy="6849209"/>
          </a:xfrm>
          <a:prstGeom prst="rect">
            <a:avLst/>
          </a:prstGeom>
        </p:spPr>
      </p:pic>
      <p:sp>
        <p:nvSpPr>
          <p:cNvPr id="3" name="Untertitel 2">
            <a:extLst>
              <a:ext uri="{FF2B5EF4-FFF2-40B4-BE49-F238E27FC236}">
                <a16:creationId xmlns:a16="http://schemas.microsoft.com/office/drawing/2014/main" id="{4545D2D2-1564-459B-8C17-82BD80F46A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8481" y="2160693"/>
            <a:ext cx="9403404" cy="2370668"/>
          </a:xfrm>
        </p:spPr>
        <p:txBody>
          <a:bodyPr>
            <a:normAutofit/>
          </a:bodyPr>
          <a:lstStyle/>
          <a:p>
            <a:pPr algn="l"/>
            <a:endParaRPr lang="de-CH" sz="1800" dirty="0"/>
          </a:p>
          <a:p>
            <a:pPr algn="l">
              <a:lnSpc>
                <a:spcPct val="150000"/>
              </a:lnSpc>
            </a:pPr>
            <a:r>
              <a:rPr lang="de-CH" sz="2000" dirty="0">
                <a:solidFill>
                  <a:schemeClr val="bg1"/>
                </a:solidFill>
              </a:rPr>
              <a:t>Workshop Exoplaneten vom 3. März 2018 </a:t>
            </a:r>
          </a:p>
          <a:p>
            <a:pPr algn="l">
              <a:lnSpc>
                <a:spcPct val="150000"/>
              </a:lnSpc>
            </a:pPr>
            <a:r>
              <a:rPr lang="de-CH" sz="2000" dirty="0">
                <a:solidFill>
                  <a:schemeClr val="bg1"/>
                </a:solidFill>
              </a:rPr>
              <a:t>Seminarraum Observatorium Zimmerwald</a:t>
            </a:r>
          </a:p>
          <a:p>
            <a:pPr algn="l">
              <a:lnSpc>
                <a:spcPct val="150000"/>
              </a:lnSpc>
            </a:pPr>
            <a:r>
              <a:rPr lang="de-CH" sz="2000" dirty="0">
                <a:solidFill>
                  <a:schemeClr val="bg1"/>
                </a:solidFill>
              </a:rPr>
              <a:t>Anna Lea Friedli</a:t>
            </a:r>
          </a:p>
          <a:p>
            <a:pPr algn="l"/>
            <a:endParaRPr lang="de-CH" sz="1800" dirty="0">
              <a:solidFill>
                <a:schemeClr val="bg1"/>
              </a:solidFill>
            </a:endParaRPr>
          </a:p>
          <a:p>
            <a:pPr algn="l"/>
            <a:endParaRPr lang="de-CH" sz="1800" dirty="0">
              <a:solidFill>
                <a:schemeClr val="bg1"/>
              </a:solidFill>
            </a:endParaRP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93ADE857-BE76-4687-BEE2-6FC96B497A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6329" y="225548"/>
            <a:ext cx="9144000" cy="1853865"/>
          </a:xfrm>
        </p:spPr>
        <p:txBody>
          <a:bodyPr>
            <a:normAutofit/>
          </a:bodyPr>
          <a:lstStyle/>
          <a:p>
            <a:pPr algn="l"/>
            <a:r>
              <a:rPr lang="de-CH" sz="4400" b="1" dirty="0">
                <a:solidFill>
                  <a:schemeClr val="bg1"/>
                </a:solidFill>
              </a:rPr>
              <a:t>Installation von </a:t>
            </a:r>
            <a:r>
              <a:rPr lang="de-CH" sz="4400" b="1" dirty="0" err="1">
                <a:solidFill>
                  <a:schemeClr val="bg1"/>
                </a:solidFill>
              </a:rPr>
              <a:t>AstroImageJ</a:t>
            </a:r>
            <a:br>
              <a:rPr lang="de-CH" sz="4400" b="1" dirty="0">
                <a:solidFill>
                  <a:schemeClr val="bg1"/>
                </a:solidFill>
              </a:rPr>
            </a:br>
            <a:endParaRPr lang="de-CH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852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93C02C-1102-400D-84D1-C3D06837E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1. Notwendige Downloads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50A908-6CA6-44E8-BAFE-2559C7608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44271"/>
            <a:ext cx="1041888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CH" sz="2000" dirty="0"/>
              <a:t>Homepage Installationspakete </a:t>
            </a:r>
            <a:r>
              <a:rPr lang="de-CH" sz="2000" dirty="0" err="1"/>
              <a:t>AstroImageJ</a:t>
            </a:r>
            <a:r>
              <a:rPr lang="de-CH" sz="2000" dirty="0"/>
              <a:t>:</a:t>
            </a:r>
          </a:p>
          <a:p>
            <a:pPr marL="0" indent="0">
              <a:buNone/>
            </a:pPr>
            <a:r>
              <a:rPr lang="de-CH" sz="2000" dirty="0">
                <a:hlinkClick r:id="rId2"/>
              </a:rPr>
              <a:t>http://www.astro.louisville.edu/software/astroimagej/installation_packages/</a:t>
            </a:r>
            <a:r>
              <a:rPr lang="de-CH" sz="2000" dirty="0"/>
              <a:t>  </a:t>
            </a:r>
          </a:p>
          <a:p>
            <a:pPr marL="0" indent="0">
              <a:buNone/>
            </a:pPr>
            <a:r>
              <a:rPr lang="de-CH" sz="2000" dirty="0"/>
              <a:t>Download Installationspaket für Windows, 64-bit mit Java:</a:t>
            </a:r>
          </a:p>
          <a:p>
            <a:pPr marL="0" indent="0">
              <a:buNone/>
            </a:pPr>
            <a:r>
              <a:rPr lang="de-DE" altLang="de-DE" sz="2000" dirty="0">
                <a:hlinkClick r:id="rId3"/>
              </a:rPr>
              <a:t>AstroImageJ_v3.2.0_20170222_windows_java7_x64.zip</a:t>
            </a:r>
            <a:r>
              <a:rPr lang="de-DE" altLang="de-DE" sz="2000" dirty="0"/>
              <a:t> </a:t>
            </a:r>
          </a:p>
          <a:p>
            <a:pPr marL="0" indent="0">
              <a:buNone/>
            </a:pPr>
            <a:r>
              <a:rPr lang="de-CH" sz="2000" dirty="0"/>
              <a:t>Download User Guide in </a:t>
            </a:r>
            <a:r>
              <a:rPr lang="de-CH" sz="2000" dirty="0" err="1"/>
              <a:t>pdf</a:t>
            </a:r>
            <a:r>
              <a:rPr lang="de-CH" sz="2000" dirty="0"/>
              <a:t> Format:</a:t>
            </a:r>
          </a:p>
          <a:p>
            <a:pPr marL="0" indent="0">
              <a:buNone/>
            </a:pPr>
            <a:r>
              <a:rPr lang="de-DE" altLang="de-DE" sz="2000" dirty="0">
                <a:hlinkClick r:id="rId4"/>
              </a:rPr>
              <a:t>AstroImageJ_user_guide_2.0_partial.pdf</a:t>
            </a:r>
            <a:r>
              <a:rPr lang="de-DE" altLang="de-DE" sz="2000" dirty="0"/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DE" altLang="de-DE" sz="2000" dirty="0"/>
              <a:t>Download Plot Konfigurationsdatei (siehe User Guide Kapitel 10.2.1.9):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DE" altLang="de-DE" sz="2000" dirty="0">
                <a:hlinkClick r:id="rId5"/>
              </a:rPr>
              <a:t>http://www.astrodennis.com/Template.zip</a:t>
            </a:r>
            <a:r>
              <a:rPr lang="de-DE" altLang="de-DE" sz="2000" dirty="0"/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DE" altLang="de-DE" sz="2000" dirty="0"/>
              <a:t>Download „A </a:t>
            </a:r>
            <a:r>
              <a:rPr lang="de-DE" altLang="de-DE" sz="2000" dirty="0" err="1"/>
              <a:t>Practical</a:t>
            </a:r>
            <a:r>
              <a:rPr lang="de-DE" altLang="de-DE" sz="2000" dirty="0"/>
              <a:t> Guide </a:t>
            </a:r>
            <a:r>
              <a:rPr lang="de-DE" altLang="de-DE" sz="2000" dirty="0" err="1"/>
              <a:t>to</a:t>
            </a:r>
            <a:r>
              <a:rPr lang="de-DE" altLang="de-DE" sz="2000" dirty="0"/>
              <a:t> Exoplanet </a:t>
            </a:r>
            <a:r>
              <a:rPr lang="de-DE" altLang="de-DE" sz="2000" dirty="0" err="1"/>
              <a:t>Observing</a:t>
            </a:r>
            <a:r>
              <a:rPr lang="de-DE" altLang="de-DE" sz="2000" dirty="0"/>
              <a:t>“ von Dennis M. Conti (Revision 3.1b)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DE" altLang="de-DE" sz="2000" dirty="0">
                <a:hlinkClick r:id="rId6"/>
              </a:rPr>
              <a:t>http://www.astrodennis.com/Guide.pdf</a:t>
            </a:r>
            <a:r>
              <a:rPr lang="de-DE" altLang="de-DE" sz="2000" dirty="0"/>
              <a:t> 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B90450BA-5719-4F33-9BCF-45EE5A4C8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90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93C02C-1102-400D-84D1-C3D06837E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2. Installation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50A908-6CA6-44E8-BAFE-2559C7608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44270"/>
            <a:ext cx="10418885" cy="43688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CH" sz="1600" dirty="0"/>
              <a:t>Entpacke </a:t>
            </a:r>
            <a:r>
              <a:rPr lang="de-DE" altLang="de-DE" sz="1600" dirty="0">
                <a:hlinkClick r:id="rId2"/>
              </a:rPr>
              <a:t>AstroImageJ_v3.2.0_20170222_windows_java7_x64.zip</a:t>
            </a:r>
            <a:r>
              <a:rPr lang="de-DE" altLang="de-DE" sz="1600" dirty="0"/>
              <a:t> in …\Dokumente\    (nicht (!) in …\Programme\)</a:t>
            </a:r>
          </a:p>
          <a:p>
            <a:pPr marL="0" indent="0">
              <a:buNone/>
            </a:pPr>
            <a:r>
              <a:rPr lang="de-CH" sz="1600" dirty="0"/>
              <a:t>Starte AstroImageJ.exe mittels Doppelklick</a:t>
            </a:r>
          </a:p>
          <a:p>
            <a:pPr marL="0" indent="0">
              <a:buNone/>
            </a:pPr>
            <a:r>
              <a:rPr lang="de-CH" sz="1600" dirty="0"/>
              <a:t>Erscheint die Mitteilung</a:t>
            </a:r>
            <a:r>
              <a:rPr lang="en-US" sz="1600" dirty="0"/>
              <a:t> "The publisher could not be verified...", </a:t>
            </a:r>
            <a:r>
              <a:rPr lang="en-US" sz="1600" dirty="0" err="1"/>
              <a:t>dann</a:t>
            </a:r>
            <a:r>
              <a:rPr lang="en-US" sz="1600" dirty="0"/>
              <a:t> de-</a:t>
            </a:r>
            <a:r>
              <a:rPr lang="en-US" sz="1600" dirty="0" err="1"/>
              <a:t>selektiere</a:t>
            </a:r>
            <a:r>
              <a:rPr lang="en-US" sz="1600" dirty="0"/>
              <a:t> die Option "Always ask before opening this file" und </a:t>
            </a:r>
            <a:r>
              <a:rPr lang="en-US" sz="1600" dirty="0" err="1"/>
              <a:t>klicke</a:t>
            </a:r>
            <a:r>
              <a:rPr lang="en-US" sz="1600" dirty="0"/>
              <a:t> auf "Run".</a:t>
            </a:r>
            <a:r>
              <a:rPr lang="de-CH" sz="1600" dirty="0"/>
              <a:t> Sollte AIJ starten, schliesse AIJ.</a:t>
            </a:r>
          </a:p>
          <a:p>
            <a:pPr marL="0" indent="0">
              <a:buNone/>
            </a:pPr>
            <a:r>
              <a:rPr lang="de-CH" sz="1600" dirty="0"/>
              <a:t>Erstelle Verknüpfung von AstroImageJ.exe auf Desktop. Starte AIJ. Öffne Help -&gt; About </a:t>
            </a:r>
            <a:r>
              <a:rPr lang="de-CH" sz="1600" dirty="0" err="1"/>
              <a:t>AstroImageJ</a:t>
            </a:r>
            <a:r>
              <a:rPr lang="de-CH" sz="1600" dirty="0"/>
              <a:t>… Es sollte </a:t>
            </a:r>
            <a:r>
              <a:rPr lang="de-CH" sz="1600" dirty="0" err="1"/>
              <a:t>AstroImageJ</a:t>
            </a:r>
            <a:r>
              <a:rPr lang="de-CH" sz="1600" dirty="0"/>
              <a:t> 3.2.0 sowie </a:t>
            </a:r>
            <a:r>
              <a:rPr lang="de-CH" sz="1600" dirty="0" err="1"/>
              <a:t>ImageJ</a:t>
            </a:r>
            <a:r>
              <a:rPr lang="de-CH" sz="1600" dirty="0"/>
              <a:t> 1.47i und Java 64-bit installiert sein.</a:t>
            </a:r>
          </a:p>
          <a:p>
            <a:pPr marL="0" indent="0">
              <a:buNone/>
            </a:pPr>
            <a:r>
              <a:rPr lang="de-CH" sz="1600" dirty="0"/>
              <a:t>Der verfügbare Speicherplatz sollte 2/3 des installierten RAM entsprechen.</a:t>
            </a:r>
          </a:p>
          <a:p>
            <a:pPr marL="0" indent="0">
              <a:buNone/>
            </a:pPr>
            <a:r>
              <a:rPr lang="de-CH" sz="1600" dirty="0"/>
              <a:t>Wenn nicht, dann öffne Edit -&gt; Options -&gt; Memory and Threads und setze die Memory Angabe.</a:t>
            </a:r>
          </a:p>
          <a:p>
            <a:pPr marL="0" indent="0">
              <a:buNone/>
            </a:pPr>
            <a:r>
              <a:rPr lang="de-CH" sz="1600" dirty="0"/>
              <a:t>Die Einstellungen werden erst bei einem Neustart von AIJ wirksam. Kontrolle über Help -&gt; About </a:t>
            </a:r>
            <a:r>
              <a:rPr lang="de-CH" sz="1600" dirty="0" err="1"/>
              <a:t>AstroImageJ</a:t>
            </a:r>
            <a:r>
              <a:rPr lang="de-CH" sz="1600" dirty="0"/>
              <a:t>…</a:t>
            </a:r>
          </a:p>
          <a:p>
            <a:pPr marL="0" indent="0">
              <a:buNone/>
            </a:pPr>
            <a:endParaRPr lang="de-CH" sz="1600" dirty="0"/>
          </a:p>
          <a:p>
            <a:pPr marL="0" indent="0">
              <a:buNone/>
            </a:pPr>
            <a:endParaRPr lang="de-CH" sz="1600" dirty="0"/>
          </a:p>
          <a:p>
            <a:pPr marL="0" indent="0">
              <a:buNone/>
            </a:pPr>
            <a:r>
              <a:rPr lang="de-CH" sz="1600" dirty="0"/>
              <a:t>Entpacke das File «Template.zip» welches bei der Installation heruntergeladen wurde.</a:t>
            </a:r>
          </a:p>
          <a:p>
            <a:pPr marL="0" indent="0">
              <a:buNone/>
            </a:pPr>
            <a:r>
              <a:rPr lang="de-CH" sz="1600" dirty="0"/>
              <a:t>Klicke in </a:t>
            </a:r>
            <a:r>
              <a:rPr lang="de-CH" sz="1600" dirty="0" err="1"/>
              <a:t>AstroImageJ</a:t>
            </a:r>
            <a:r>
              <a:rPr lang="de-CH" sz="1600" dirty="0"/>
              <a:t> auf </a:t>
            </a:r>
            <a:r>
              <a:rPr lang="de-CH" sz="1600" dirty="0" err="1"/>
              <a:t>MultiPlot</a:t>
            </a:r>
            <a:r>
              <a:rPr lang="de-CH" sz="1600" dirty="0"/>
              <a:t>; Öffne im Fenster Multi-plot Main </a:t>
            </a:r>
            <a:r>
              <a:rPr lang="en-US" sz="1600" dirty="0"/>
              <a:t>”Open plot configuration from file”. </a:t>
            </a:r>
          </a:p>
          <a:p>
            <a:pPr marL="0" indent="0">
              <a:buNone/>
            </a:pPr>
            <a:r>
              <a:rPr lang="en-US" sz="1600" dirty="0" err="1"/>
              <a:t>Suche</a:t>
            </a:r>
            <a:r>
              <a:rPr lang="en-US" sz="1600" dirty="0"/>
              <a:t> das </a:t>
            </a:r>
            <a:r>
              <a:rPr lang="en-US" sz="1600" dirty="0" err="1"/>
              <a:t>entpackte</a:t>
            </a:r>
            <a:r>
              <a:rPr lang="en-US" sz="1600" dirty="0"/>
              <a:t> File “</a:t>
            </a:r>
            <a:r>
              <a:rPr lang="en-US" sz="1600" dirty="0" err="1"/>
              <a:t>transit_standard.plotcfg</a:t>
            </a:r>
            <a:r>
              <a:rPr lang="en-US" sz="1600" dirty="0"/>
              <a:t>” und </a:t>
            </a:r>
            <a:r>
              <a:rPr lang="en-US" sz="1600" dirty="0" err="1"/>
              <a:t>öffne</a:t>
            </a:r>
            <a:r>
              <a:rPr lang="en-US" sz="1600" dirty="0"/>
              <a:t> </a:t>
            </a:r>
            <a:r>
              <a:rPr lang="en-US" sz="1600" dirty="0" err="1"/>
              <a:t>es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endParaRPr lang="de-CH" sz="22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B90450BA-5719-4F33-9BCF-45EE5A4C8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E02EBDA-8FD1-44B4-A631-5E0BFF9954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689" y="4174673"/>
            <a:ext cx="2682472" cy="640135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18FE017C-113D-46EC-BF6B-222F11F116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7832" y="4393835"/>
            <a:ext cx="286528" cy="28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425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93C02C-1102-400D-84D1-C3D06837E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3. Voreinstellungen DP </a:t>
            </a:r>
            <a:r>
              <a:rPr lang="de-CH" dirty="0" err="1"/>
              <a:t>Coordinate</a:t>
            </a:r>
            <a:r>
              <a:rPr lang="de-CH" dirty="0"/>
              <a:t> Converter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50A908-6CA6-44E8-BAFE-2559C7608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4270"/>
            <a:ext cx="6041232" cy="44862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CH" sz="1600" dirty="0"/>
              <a:t>Unter DP</a:t>
            </a:r>
            <a:endParaRPr lang="de-DE" altLang="de-DE" sz="1600" dirty="0"/>
          </a:p>
          <a:p>
            <a:pPr marL="0" indent="0">
              <a:buNone/>
            </a:pPr>
            <a:endParaRPr lang="de-CH" sz="1600" dirty="0"/>
          </a:p>
          <a:p>
            <a:pPr marL="0" indent="0">
              <a:buNone/>
            </a:pPr>
            <a:endParaRPr lang="de-CH" sz="1600" dirty="0"/>
          </a:p>
          <a:p>
            <a:pPr marL="0" indent="0">
              <a:buNone/>
            </a:pPr>
            <a:endParaRPr lang="de-CH" sz="1600" dirty="0"/>
          </a:p>
          <a:p>
            <a:pPr marL="0" indent="0">
              <a:buNone/>
            </a:pPr>
            <a:r>
              <a:rPr lang="de-CH" sz="1600" dirty="0"/>
              <a:t>Setze Observatory ID auf «Custom Lon, </a:t>
            </a:r>
            <a:r>
              <a:rPr lang="de-CH" sz="1600" dirty="0" err="1"/>
              <a:t>Lat</a:t>
            </a:r>
            <a:r>
              <a:rPr lang="de-CH" sz="1600" dirty="0"/>
              <a:t>, and Alt </a:t>
            </a:r>
            <a:r>
              <a:rPr lang="de-CH" sz="1600" dirty="0" err="1"/>
              <a:t>entry</a:t>
            </a:r>
            <a:r>
              <a:rPr lang="de-CH" sz="1600" dirty="0"/>
              <a:t>»</a:t>
            </a:r>
          </a:p>
          <a:p>
            <a:pPr marL="0" indent="0">
              <a:buNone/>
            </a:pPr>
            <a:endParaRPr lang="de-CH" sz="1600" dirty="0"/>
          </a:p>
          <a:p>
            <a:pPr marL="0" indent="0">
              <a:buNone/>
            </a:pPr>
            <a:r>
              <a:rPr lang="de-CH" sz="1600" dirty="0"/>
              <a:t>Fülle «Geographic Location </a:t>
            </a:r>
            <a:r>
              <a:rPr lang="de-CH" sz="1600" dirty="0" err="1"/>
              <a:t>of</a:t>
            </a:r>
            <a:r>
              <a:rPr lang="de-CH" sz="1600" dirty="0"/>
              <a:t> Observatory» aus.</a:t>
            </a:r>
          </a:p>
          <a:p>
            <a:pPr marL="0" indent="0">
              <a:buNone/>
            </a:pPr>
            <a:endParaRPr lang="de-CH" sz="1600" dirty="0"/>
          </a:p>
          <a:p>
            <a:pPr marL="0" indent="0">
              <a:buNone/>
            </a:pPr>
            <a:r>
              <a:rPr lang="de-CH" sz="1600" dirty="0"/>
              <a:t>Für den Sonnenturm Uecht gelten die Angaben:</a:t>
            </a:r>
          </a:p>
          <a:p>
            <a:r>
              <a:rPr lang="de-CH" sz="1400" dirty="0"/>
              <a:t>7° 27' 14" E   46° 51' 17" N</a:t>
            </a:r>
          </a:p>
          <a:p>
            <a:r>
              <a:rPr lang="de-CH" sz="1400" dirty="0"/>
              <a:t>+7.45389       +46.85472</a:t>
            </a:r>
          </a:p>
          <a:p>
            <a:pPr marL="0" indent="0">
              <a:buNone/>
            </a:pPr>
            <a:endParaRPr lang="de-CH" sz="1600" dirty="0"/>
          </a:p>
          <a:p>
            <a:pPr marL="0" indent="0">
              <a:buNone/>
            </a:pPr>
            <a:r>
              <a:rPr lang="de-CH" sz="1600" dirty="0"/>
              <a:t>Speichere unter File -&gt; Save </a:t>
            </a:r>
            <a:r>
              <a:rPr lang="de-CH" sz="1600" dirty="0" err="1"/>
              <a:t>Preferences</a:t>
            </a:r>
            <a:r>
              <a:rPr lang="de-CH" sz="1600" dirty="0"/>
              <a:t> </a:t>
            </a:r>
            <a:r>
              <a:rPr lang="de-CH" sz="1600" dirty="0" err="1"/>
              <a:t>to</a:t>
            </a:r>
            <a:r>
              <a:rPr lang="de-CH" sz="1600" dirty="0"/>
              <a:t> </a:t>
            </a:r>
            <a:r>
              <a:rPr lang="de-CH" sz="1600" dirty="0" err="1"/>
              <a:t>AstroImageJ</a:t>
            </a:r>
            <a:r>
              <a:rPr lang="de-CH" sz="1600" dirty="0"/>
              <a:t> </a:t>
            </a:r>
            <a:r>
              <a:rPr lang="de-CH" sz="1600" dirty="0" err="1"/>
              <a:t>memory</a:t>
            </a:r>
            <a:endParaRPr lang="de-CH" sz="1600" dirty="0"/>
          </a:p>
          <a:p>
            <a:pPr marL="0" indent="0">
              <a:buNone/>
            </a:pPr>
            <a:endParaRPr lang="de-CH" sz="16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B90450BA-5719-4F33-9BCF-45EE5A4C8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E02EBDA-8FD1-44B4-A631-5E0BFF9954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462" y="2034705"/>
            <a:ext cx="2682472" cy="640135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18FE017C-113D-46EC-BF6B-222F11F116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2150" y="2265579"/>
            <a:ext cx="286528" cy="286528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0AC9A7A4-E65D-473C-8CF7-5DD7299990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5286" y="1544271"/>
            <a:ext cx="4250156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889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93C02C-1102-400D-84D1-C3D06837E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4. Installation lokale Version Astrometry.net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50A908-6CA6-44E8-BAFE-2559C7608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5906"/>
            <a:ext cx="6041232" cy="449463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CH" sz="1600" dirty="0"/>
          </a:p>
          <a:p>
            <a:pPr marL="0" indent="0">
              <a:buNone/>
            </a:pPr>
            <a:r>
              <a:rPr lang="de-CH" sz="1600" dirty="0"/>
              <a:t>Gehe auf </a:t>
            </a:r>
            <a:r>
              <a:rPr lang="de-CH" sz="1600" dirty="0">
                <a:hlinkClick r:id="rId2"/>
              </a:rPr>
              <a:t>http://adgsoftware.com/ansvr/</a:t>
            </a:r>
            <a:r>
              <a:rPr lang="de-CH" sz="1600" dirty="0"/>
              <a:t> </a:t>
            </a:r>
          </a:p>
          <a:p>
            <a:pPr marL="0" indent="0">
              <a:buNone/>
            </a:pPr>
            <a:endParaRPr lang="de-CH" altLang="de-DE" sz="1600" dirty="0"/>
          </a:p>
          <a:p>
            <a:pPr marL="0" indent="0">
              <a:buNone/>
            </a:pPr>
            <a:r>
              <a:rPr lang="de-CH" altLang="de-DE" sz="1600" dirty="0"/>
              <a:t>Befolge die Anweisungen unter Installation bis und mit Punkt 13.</a:t>
            </a:r>
            <a:endParaRPr lang="de-DE" altLang="de-DE" sz="1600" dirty="0"/>
          </a:p>
          <a:p>
            <a:pPr marL="0" indent="0">
              <a:buNone/>
            </a:pPr>
            <a:endParaRPr lang="de-CH" sz="1600" dirty="0"/>
          </a:p>
          <a:p>
            <a:pPr marL="0" indent="0">
              <a:buNone/>
            </a:pPr>
            <a:r>
              <a:rPr lang="de-CH" sz="1600" dirty="0"/>
              <a:t>Unter Punkt 9 müssen Bildfelder angegeben werden.</a:t>
            </a:r>
          </a:p>
          <a:p>
            <a:pPr marL="0" indent="0">
              <a:buNone/>
            </a:pPr>
            <a:r>
              <a:rPr lang="de-CH" sz="1600" dirty="0"/>
              <a:t>Für den Sonnenturm Uecht gelten die Angaben:</a:t>
            </a:r>
          </a:p>
          <a:p>
            <a:r>
              <a:rPr lang="de-CH" sz="1400" dirty="0" err="1"/>
              <a:t>Narrowest</a:t>
            </a:r>
            <a:r>
              <a:rPr lang="de-CH" sz="1400" dirty="0"/>
              <a:t> </a:t>
            </a:r>
            <a:r>
              <a:rPr lang="de-CH" sz="1400" dirty="0" err="1"/>
              <a:t>field</a:t>
            </a:r>
            <a:r>
              <a:rPr lang="de-CH" sz="1400" dirty="0"/>
              <a:t>:        8 x 11   </a:t>
            </a:r>
            <a:r>
              <a:rPr lang="de-CH" sz="1400" dirty="0" err="1"/>
              <a:t>arcmin</a:t>
            </a:r>
            <a:endParaRPr lang="de-CH" sz="1400" dirty="0"/>
          </a:p>
          <a:p>
            <a:r>
              <a:rPr lang="de-CH" sz="1400" dirty="0" err="1"/>
              <a:t>Widest</a:t>
            </a:r>
            <a:r>
              <a:rPr lang="de-CH" sz="1400" dirty="0"/>
              <a:t> </a:t>
            </a:r>
            <a:r>
              <a:rPr lang="de-CH" sz="1400" dirty="0" err="1"/>
              <a:t>field</a:t>
            </a:r>
            <a:r>
              <a:rPr lang="de-CH" sz="1400" dirty="0"/>
              <a:t>:          120 x 170 </a:t>
            </a:r>
            <a:r>
              <a:rPr lang="de-CH" sz="1400" dirty="0" err="1"/>
              <a:t>arcmin</a:t>
            </a:r>
            <a:endParaRPr lang="de-CH" sz="1400" dirty="0"/>
          </a:p>
          <a:p>
            <a:pPr marL="0" indent="0">
              <a:buNone/>
            </a:pPr>
            <a:r>
              <a:rPr lang="de-CH" sz="1600" dirty="0"/>
              <a:t>Speichern unter …\Dokumente\</a:t>
            </a:r>
            <a:r>
              <a:rPr lang="de-CH" sz="1600" dirty="0" err="1"/>
              <a:t>Astrometry</a:t>
            </a:r>
            <a:endParaRPr lang="de-CH" sz="1600" dirty="0"/>
          </a:p>
          <a:p>
            <a:pPr marL="0" indent="0">
              <a:buNone/>
            </a:pPr>
            <a:endParaRPr lang="de-CH" sz="1600" dirty="0"/>
          </a:p>
          <a:p>
            <a:pPr marL="0" indent="0">
              <a:buNone/>
            </a:pPr>
            <a:r>
              <a:rPr lang="de-CH" sz="1600" dirty="0"/>
              <a:t>Der Download nimmt ein paar Minuten in Anspruch…</a:t>
            </a:r>
          </a:p>
          <a:p>
            <a:pPr marL="0" indent="0">
              <a:buNone/>
            </a:pPr>
            <a:endParaRPr lang="de-CH" sz="16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B90450BA-5719-4F33-9BCF-45EE5A4C8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BF087903-8CF4-4C47-9315-2C5946A690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6537" y="1690688"/>
            <a:ext cx="4767263" cy="4014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745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463</Words>
  <Application>Microsoft Office PowerPoint</Application>
  <PresentationFormat>Breitbild</PresentationFormat>
  <Paragraphs>56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Installation von AstroImageJ </vt:lpstr>
      <vt:lpstr>1. Notwendige Downloads</vt:lpstr>
      <vt:lpstr>2. Installation</vt:lpstr>
      <vt:lpstr>3. Voreinstellungen DP Coordinate Converter</vt:lpstr>
      <vt:lpstr>4. Installation lokale Version Astrometry.net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Ferne Welten –  Transitbeobachtungen von Exoplaneten</dc:title>
  <dc:creator>Anna Friedli</dc:creator>
  <cp:lastModifiedBy>Thomas K. Friedli</cp:lastModifiedBy>
  <cp:revision>81</cp:revision>
  <cp:lastPrinted>2017-12-10T11:19:16Z</cp:lastPrinted>
  <dcterms:created xsi:type="dcterms:W3CDTF">2017-12-10T09:13:54Z</dcterms:created>
  <dcterms:modified xsi:type="dcterms:W3CDTF">2018-02-10T21:12:35Z</dcterms:modified>
</cp:coreProperties>
</file>